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sldIdLst>
    <p:sldId id="256" r:id="rId2"/>
  </p:sldIdLst>
  <p:sldSz cx="32918400" cy="38404800"/>
  <p:notesSz cx="39600188" cy="396001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6" userDrawn="1">
          <p15:clr>
            <a:srgbClr val="A4A3A4"/>
          </p15:clr>
        </p15:guide>
        <p15:guide id="2" orient="horz" pos="2209" userDrawn="1">
          <p15:clr>
            <a:srgbClr val="A4A3A4"/>
          </p15:clr>
        </p15:guide>
        <p15:guide id="3" orient="horz" pos="5616" userDrawn="1">
          <p15:clr>
            <a:srgbClr val="A4A3A4"/>
          </p15:clr>
        </p15:guide>
        <p15:guide id="4" orient="horz" pos="18536" userDrawn="1">
          <p15:clr>
            <a:srgbClr val="A4A3A4"/>
          </p15:clr>
        </p15:guide>
        <p15:guide id="5" orient="horz" pos="16416" userDrawn="1">
          <p15:clr>
            <a:srgbClr val="A4A3A4"/>
          </p15:clr>
        </p15:guide>
        <p15:guide id="6" orient="horz" pos="23576" userDrawn="1">
          <p15:clr>
            <a:srgbClr val="A4A3A4"/>
          </p15:clr>
        </p15:guide>
        <p15:guide id="7" pos="20448" userDrawn="1">
          <p15:clr>
            <a:srgbClr val="A4A3A4"/>
          </p15:clr>
        </p15:guide>
        <p15:guide id="8" pos="13995" userDrawn="1">
          <p15:clr>
            <a:srgbClr val="A4A3A4"/>
          </p15:clr>
        </p15:guide>
        <p15:guide id="10" pos="6713" userDrawn="1">
          <p15:clr>
            <a:srgbClr val="A4A3A4"/>
          </p15:clr>
        </p15:guide>
        <p15:guide id="11" pos="7166" userDrawn="1">
          <p15:clr>
            <a:srgbClr val="A4A3A4"/>
          </p15:clr>
        </p15:guide>
        <p15:guide id="12" pos="13584" userDrawn="1">
          <p15:clr>
            <a:srgbClr val="A4A3A4"/>
          </p15:clr>
        </p15:guide>
        <p15:guide id="13" pos="7371" userDrawn="1">
          <p15:clr>
            <a:srgbClr val="A4A3A4"/>
          </p15:clr>
        </p15:guide>
        <p15:guide id="14" pos="133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9E0000"/>
    <a:srgbClr val="2BAB2B"/>
    <a:srgbClr val="2FBB2F"/>
    <a:srgbClr val="33CC33"/>
    <a:srgbClr val="000099"/>
    <a:srgbClr val="6699FF"/>
    <a:srgbClr val="999999"/>
    <a:srgbClr val="339966"/>
    <a:srgbClr val="CC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p:scale>
          <a:sx n="50" d="100"/>
          <a:sy n="50" d="100"/>
        </p:scale>
        <p:origin x="-3994" y="-3840"/>
      </p:cViewPr>
      <p:guideLst>
        <p:guide orient="horz" pos="23816"/>
        <p:guide orient="horz" pos="2209"/>
        <p:guide orient="horz" pos="5616"/>
        <p:guide orient="horz" pos="18536"/>
        <p:guide orient="horz" pos="16416"/>
        <p:guide orient="horz" pos="23576"/>
        <p:guide pos="20448"/>
        <p:guide pos="13995"/>
        <p:guide pos="6713"/>
        <p:guide pos="7166"/>
        <p:guide pos="13584"/>
        <p:guide pos="7371"/>
        <p:guide pos="133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85233"/>
            <a:ext cx="27980640" cy="133705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0171413"/>
            <a:ext cx="24688800" cy="927226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DC9B7F75-8E75-4E92-AD4E-E3C5CF61E6E3}" type="slidenum">
              <a:rPr lang="en-AU" altLang="en-US" smtClean="0"/>
              <a:pPr/>
              <a:t>‹#›</a:t>
            </a:fld>
            <a:endParaRPr lang="en-AU" altLang="en-US"/>
          </a:p>
        </p:txBody>
      </p:sp>
    </p:spTree>
    <p:extLst>
      <p:ext uri="{BB962C8B-B14F-4D97-AF65-F5344CB8AC3E}">
        <p14:creationId xmlns:p14="http://schemas.microsoft.com/office/powerpoint/2010/main" val="178539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27930FC3-9484-4689-BE07-FADF1B6340D9}" type="slidenum">
              <a:rPr lang="en-AU" altLang="en-US" smtClean="0"/>
              <a:pPr/>
              <a:t>‹#›</a:t>
            </a:fld>
            <a:endParaRPr lang="en-AU" altLang="en-US"/>
          </a:p>
        </p:txBody>
      </p:sp>
    </p:spTree>
    <p:extLst>
      <p:ext uri="{BB962C8B-B14F-4D97-AF65-F5344CB8AC3E}">
        <p14:creationId xmlns:p14="http://schemas.microsoft.com/office/powerpoint/2010/main" val="67447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044700"/>
            <a:ext cx="709803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044700"/>
            <a:ext cx="2088261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FC3C13D9-58C1-4910-BD40-7E5DE9555D6D}" type="slidenum">
              <a:rPr lang="en-AU" altLang="en-US" smtClean="0"/>
              <a:pPr/>
              <a:t>‹#›</a:t>
            </a:fld>
            <a:endParaRPr lang="en-AU" altLang="en-US"/>
          </a:p>
        </p:txBody>
      </p:sp>
    </p:spTree>
    <p:extLst>
      <p:ext uri="{BB962C8B-B14F-4D97-AF65-F5344CB8AC3E}">
        <p14:creationId xmlns:p14="http://schemas.microsoft.com/office/powerpoint/2010/main" val="246304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1C1F06D5-54EC-4477-A8C1-9834192793BA}" type="slidenum">
              <a:rPr lang="en-AU" altLang="en-US" smtClean="0"/>
              <a:pPr/>
              <a:t>‹#›</a:t>
            </a:fld>
            <a:endParaRPr lang="en-AU" altLang="en-US"/>
          </a:p>
        </p:txBody>
      </p:sp>
    </p:spTree>
    <p:extLst>
      <p:ext uri="{BB962C8B-B14F-4D97-AF65-F5344CB8AC3E}">
        <p14:creationId xmlns:p14="http://schemas.microsoft.com/office/powerpoint/2010/main" val="35312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574541"/>
            <a:ext cx="28392120" cy="1597532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5701001"/>
            <a:ext cx="28392120" cy="840104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20177090-B830-423E-B8F2-6880795BE637}" type="slidenum">
              <a:rPr lang="en-AU" altLang="en-US" smtClean="0"/>
              <a:pPr/>
              <a:t>‹#›</a:t>
            </a:fld>
            <a:endParaRPr lang="en-AU" altLang="en-US"/>
          </a:p>
        </p:txBody>
      </p:sp>
    </p:spTree>
    <p:extLst>
      <p:ext uri="{BB962C8B-B14F-4D97-AF65-F5344CB8AC3E}">
        <p14:creationId xmlns:p14="http://schemas.microsoft.com/office/powerpoint/2010/main" val="248933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5C54847B-FA38-47A8-AF71-6B3F3E5588F6}" type="slidenum">
              <a:rPr lang="en-AU" altLang="en-US" smtClean="0"/>
              <a:pPr/>
              <a:t>‹#›</a:t>
            </a:fld>
            <a:endParaRPr lang="en-AU" altLang="en-US"/>
          </a:p>
        </p:txBody>
      </p:sp>
    </p:spTree>
    <p:extLst>
      <p:ext uri="{BB962C8B-B14F-4D97-AF65-F5344CB8AC3E}">
        <p14:creationId xmlns:p14="http://schemas.microsoft.com/office/powerpoint/2010/main" val="128049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044708"/>
            <a:ext cx="283921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414513"/>
            <a:ext cx="13926024"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4028420"/>
            <a:ext cx="13926024"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414513"/>
            <a:ext cx="13994608"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4028420"/>
            <a:ext cx="13994608"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ltLang="en-US"/>
          </a:p>
        </p:txBody>
      </p:sp>
      <p:sp>
        <p:nvSpPr>
          <p:cNvPr id="8" name="Footer Placeholder 7"/>
          <p:cNvSpPr>
            <a:spLocks noGrp="1"/>
          </p:cNvSpPr>
          <p:nvPr>
            <p:ph type="ftr" sz="quarter" idx="11"/>
          </p:nvPr>
        </p:nvSpPr>
        <p:spPr/>
        <p:txBody>
          <a:bodyPr/>
          <a:lstStyle/>
          <a:p>
            <a:endParaRPr lang="en-AU" altLang="en-US"/>
          </a:p>
        </p:txBody>
      </p:sp>
      <p:sp>
        <p:nvSpPr>
          <p:cNvPr id="9" name="Slide Number Placeholder 8"/>
          <p:cNvSpPr>
            <a:spLocks noGrp="1"/>
          </p:cNvSpPr>
          <p:nvPr>
            <p:ph type="sldNum" sz="quarter" idx="12"/>
          </p:nvPr>
        </p:nvSpPr>
        <p:spPr/>
        <p:txBody>
          <a:bodyPr/>
          <a:lstStyle/>
          <a:p>
            <a:fld id="{13E87971-B5BA-4D64-8ACB-8CF5C2349BD9}" type="slidenum">
              <a:rPr lang="en-AU" altLang="en-US" smtClean="0"/>
              <a:pPr/>
              <a:t>‹#›</a:t>
            </a:fld>
            <a:endParaRPr lang="en-AU" altLang="en-US"/>
          </a:p>
        </p:txBody>
      </p:sp>
    </p:spTree>
    <p:extLst>
      <p:ext uri="{BB962C8B-B14F-4D97-AF65-F5344CB8AC3E}">
        <p14:creationId xmlns:p14="http://schemas.microsoft.com/office/powerpoint/2010/main" val="20472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ltLang="en-US"/>
          </a:p>
        </p:txBody>
      </p:sp>
      <p:sp>
        <p:nvSpPr>
          <p:cNvPr id="4" name="Footer Placeholder 3"/>
          <p:cNvSpPr>
            <a:spLocks noGrp="1"/>
          </p:cNvSpPr>
          <p:nvPr>
            <p:ph type="ftr" sz="quarter" idx="11"/>
          </p:nvPr>
        </p:nvSpPr>
        <p:spPr/>
        <p:txBody>
          <a:bodyPr/>
          <a:lstStyle/>
          <a:p>
            <a:endParaRPr lang="en-AU" altLang="en-US"/>
          </a:p>
        </p:txBody>
      </p:sp>
      <p:sp>
        <p:nvSpPr>
          <p:cNvPr id="5" name="Slide Number Placeholder 4"/>
          <p:cNvSpPr>
            <a:spLocks noGrp="1"/>
          </p:cNvSpPr>
          <p:nvPr>
            <p:ph type="sldNum" sz="quarter" idx="12"/>
          </p:nvPr>
        </p:nvSpPr>
        <p:spPr/>
        <p:txBody>
          <a:bodyPr/>
          <a:lstStyle/>
          <a:p>
            <a:fld id="{D1C5D75E-3704-4509-8543-5BE4B298062B}" type="slidenum">
              <a:rPr lang="en-AU" altLang="en-US" smtClean="0"/>
              <a:pPr/>
              <a:t>‹#›</a:t>
            </a:fld>
            <a:endParaRPr lang="en-AU" altLang="en-US"/>
          </a:p>
        </p:txBody>
      </p:sp>
    </p:spTree>
    <p:extLst>
      <p:ext uri="{BB962C8B-B14F-4D97-AF65-F5344CB8AC3E}">
        <p14:creationId xmlns:p14="http://schemas.microsoft.com/office/powerpoint/2010/main" val="92833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ltLang="en-US"/>
          </a:p>
        </p:txBody>
      </p:sp>
      <p:sp>
        <p:nvSpPr>
          <p:cNvPr id="3" name="Footer Placeholder 2"/>
          <p:cNvSpPr>
            <a:spLocks noGrp="1"/>
          </p:cNvSpPr>
          <p:nvPr>
            <p:ph type="ftr" sz="quarter" idx="11"/>
          </p:nvPr>
        </p:nvSpPr>
        <p:spPr/>
        <p:txBody>
          <a:bodyPr/>
          <a:lstStyle/>
          <a:p>
            <a:endParaRPr lang="en-AU" altLang="en-US"/>
          </a:p>
        </p:txBody>
      </p:sp>
      <p:sp>
        <p:nvSpPr>
          <p:cNvPr id="4" name="Slide Number Placeholder 3"/>
          <p:cNvSpPr>
            <a:spLocks noGrp="1"/>
          </p:cNvSpPr>
          <p:nvPr>
            <p:ph type="sldNum" sz="quarter" idx="12"/>
          </p:nvPr>
        </p:nvSpPr>
        <p:spPr/>
        <p:txBody>
          <a:bodyPr/>
          <a:lstStyle/>
          <a:p>
            <a:fld id="{34DE2713-36A3-4F39-A9AE-3B2614147EFF}" type="slidenum">
              <a:rPr lang="en-AU" altLang="en-US" smtClean="0"/>
              <a:pPr/>
              <a:t>‹#›</a:t>
            </a:fld>
            <a:endParaRPr lang="en-AU" altLang="en-US"/>
          </a:p>
        </p:txBody>
      </p:sp>
    </p:spTree>
    <p:extLst>
      <p:ext uri="{BB962C8B-B14F-4D97-AF65-F5344CB8AC3E}">
        <p14:creationId xmlns:p14="http://schemas.microsoft.com/office/powerpoint/2010/main" val="413418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529588"/>
            <a:ext cx="16664940" cy="272923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12820C93-0F7D-4B6B-9D46-84A510CF1EAE}" type="slidenum">
              <a:rPr lang="en-AU" altLang="en-US" smtClean="0"/>
              <a:pPr/>
              <a:t>‹#›</a:t>
            </a:fld>
            <a:endParaRPr lang="en-AU" altLang="en-US"/>
          </a:p>
        </p:txBody>
      </p:sp>
    </p:spTree>
    <p:extLst>
      <p:ext uri="{BB962C8B-B14F-4D97-AF65-F5344CB8AC3E}">
        <p14:creationId xmlns:p14="http://schemas.microsoft.com/office/powerpoint/2010/main" val="148769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529588"/>
            <a:ext cx="16664940" cy="272923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C63D32D6-A915-4062-B5FB-F14E5269E496}" type="slidenum">
              <a:rPr lang="en-AU" altLang="en-US" smtClean="0"/>
              <a:pPr/>
              <a:t>‹#›</a:t>
            </a:fld>
            <a:endParaRPr lang="en-AU" altLang="en-US"/>
          </a:p>
        </p:txBody>
      </p:sp>
    </p:spTree>
    <p:extLst>
      <p:ext uri="{BB962C8B-B14F-4D97-AF65-F5344CB8AC3E}">
        <p14:creationId xmlns:p14="http://schemas.microsoft.com/office/powerpoint/2010/main" val="6608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044708"/>
            <a:ext cx="283921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223500"/>
            <a:ext cx="2839212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5595568"/>
            <a:ext cx="7406640" cy="20447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AU" altLang="en-US"/>
          </a:p>
        </p:txBody>
      </p:sp>
      <p:sp>
        <p:nvSpPr>
          <p:cNvPr id="5" name="Footer Placeholder 4"/>
          <p:cNvSpPr>
            <a:spLocks noGrp="1"/>
          </p:cNvSpPr>
          <p:nvPr>
            <p:ph type="ftr" sz="quarter" idx="3"/>
          </p:nvPr>
        </p:nvSpPr>
        <p:spPr>
          <a:xfrm>
            <a:off x="10904220" y="35595568"/>
            <a:ext cx="11109960" cy="20447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AU" altLang="en-US"/>
          </a:p>
        </p:txBody>
      </p:sp>
      <p:sp>
        <p:nvSpPr>
          <p:cNvPr id="6" name="Slide Number Placeholder 5"/>
          <p:cNvSpPr>
            <a:spLocks noGrp="1"/>
          </p:cNvSpPr>
          <p:nvPr>
            <p:ph type="sldNum" sz="quarter" idx="4"/>
          </p:nvPr>
        </p:nvSpPr>
        <p:spPr>
          <a:xfrm>
            <a:off x="23248620" y="35595568"/>
            <a:ext cx="7406640" cy="2044700"/>
          </a:xfrm>
          <a:prstGeom prst="rect">
            <a:avLst/>
          </a:prstGeom>
        </p:spPr>
        <p:txBody>
          <a:bodyPr vert="horz" lIns="91440" tIns="45720" rIns="91440" bIns="45720" rtlCol="0" anchor="ctr"/>
          <a:lstStyle>
            <a:lvl1pPr algn="r">
              <a:defRPr sz="4320">
                <a:solidFill>
                  <a:schemeClr val="tx1">
                    <a:tint val="75000"/>
                  </a:schemeClr>
                </a:solidFill>
              </a:defRPr>
            </a:lvl1pPr>
          </a:lstStyle>
          <a:p>
            <a:fld id="{98328C93-CE74-4D8C-ABA4-4E00C4505E27}" type="slidenum">
              <a:rPr lang="en-AU" altLang="en-US" smtClean="0"/>
              <a:pPr/>
              <a:t>‹#›</a:t>
            </a:fld>
            <a:endParaRPr lang="en-AU" altLang="en-US"/>
          </a:p>
        </p:txBody>
      </p:sp>
      <p:sp>
        <p:nvSpPr>
          <p:cNvPr id="7" name="Rectangle 7">
            <a:extLst>
              <a:ext uri="{FF2B5EF4-FFF2-40B4-BE49-F238E27FC236}">
                <a16:creationId xmlns:a16="http://schemas.microsoft.com/office/drawing/2014/main" id="{32F65176-79DF-4505-A7FD-7A9B915A92BC}"/>
              </a:ext>
            </a:extLst>
          </p:cNvPr>
          <p:cNvSpPr>
            <a:spLocks noChangeArrowheads="1"/>
          </p:cNvSpPr>
          <p:nvPr userDrawn="1"/>
        </p:nvSpPr>
        <p:spPr bwMode="auto">
          <a:xfrm>
            <a:off x="0" y="0"/>
            <a:ext cx="32918400" cy="38404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60"/>
          </a:p>
        </p:txBody>
      </p:sp>
    </p:spTree>
    <p:extLst>
      <p:ext uri="{BB962C8B-B14F-4D97-AF65-F5344CB8AC3E}">
        <p14:creationId xmlns:p14="http://schemas.microsoft.com/office/powerpoint/2010/main" val="2890079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chemeClr val="accent5">
                <a:lumMod val="20000"/>
                <a:lumOff val="80000"/>
              </a:schemeClr>
            </a:gs>
            <a:gs pos="88950">
              <a:schemeClr val="accent5">
                <a:lumMod val="40000"/>
                <a:lumOff val="60000"/>
              </a:schemeClr>
            </a:gs>
            <a:gs pos="74000">
              <a:schemeClr val="accent5">
                <a:lumMod val="20000"/>
                <a:lumOff val="80000"/>
              </a:schemeClr>
            </a:gs>
            <a:gs pos="100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4" name="Rectangle 109">
            <a:extLst>
              <a:ext uri="{FF2B5EF4-FFF2-40B4-BE49-F238E27FC236}">
                <a16:creationId xmlns:a16="http://schemas.microsoft.com/office/drawing/2014/main" id="{3361A21A-3718-45D0-80A0-40E86B4D2C9C}"/>
              </a:ext>
            </a:extLst>
          </p:cNvPr>
          <p:cNvSpPr>
            <a:spLocks noChangeArrowheads="1"/>
          </p:cNvSpPr>
          <p:nvPr/>
        </p:nvSpPr>
        <p:spPr bwMode="auto">
          <a:xfrm>
            <a:off x="10926341" y="7721612"/>
            <a:ext cx="10439398" cy="91856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marL="369888" indent="-369888" defTabSz="887413">
              <a:defRPr sz="2400">
                <a:solidFill>
                  <a:schemeClr val="tx1"/>
                </a:solidFill>
                <a:latin typeface="Times" panose="02020603050405020304" pitchFamily="18" charset="0"/>
              </a:defRPr>
            </a:lvl1pPr>
            <a:lvl2pPr marL="554038"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sz="2925" dirty="0">
              <a:latin typeface="Arial" panose="020B0604020202020204" pitchFamily="34" charset="0"/>
            </a:endParaRPr>
          </a:p>
        </p:txBody>
      </p:sp>
      <p:sp>
        <p:nvSpPr>
          <p:cNvPr id="2065" name="Text Box 17"/>
          <p:cNvSpPr txBox="1">
            <a:spLocks noChangeArrowheads="1"/>
          </p:cNvSpPr>
          <p:nvPr/>
        </p:nvSpPr>
        <p:spPr bwMode="auto">
          <a:xfrm>
            <a:off x="0" y="-386578"/>
            <a:ext cx="32918400" cy="4312258"/>
          </a:xfrm>
          <a:prstGeom prst="rect">
            <a:avLst/>
          </a:prstGeom>
          <a:solidFill>
            <a:schemeClr val="accent3">
              <a:lumMod val="40000"/>
              <a:lumOff val="60000"/>
            </a:schemeClr>
          </a:solidFill>
          <a:ln w="25400">
            <a:noFill/>
            <a:miter lim="800000"/>
            <a:headEnd/>
            <a:tailEnd/>
          </a:ln>
          <a:effectLst/>
          <a:extLst/>
        </p:spPr>
        <p:txBody>
          <a:bodyPr lIns="785538" tIns="785538" rIns="785538" bIns="523692"/>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8025" b="1" dirty="0">
              <a:latin typeface="Arial" panose="020B0604020202020204" pitchFamily="34" charset="0"/>
            </a:endParaRPr>
          </a:p>
        </p:txBody>
      </p:sp>
      <p:sp>
        <p:nvSpPr>
          <p:cNvPr id="2074" name="Rectangle 26"/>
          <p:cNvSpPr>
            <a:spLocks noChangeArrowheads="1"/>
          </p:cNvSpPr>
          <p:nvPr/>
        </p:nvSpPr>
        <p:spPr bwMode="auto">
          <a:xfrm>
            <a:off x="0" y="3795934"/>
            <a:ext cx="32918400" cy="493680"/>
          </a:xfrm>
          <a:prstGeom prst="rect">
            <a:avLst/>
          </a:prstGeom>
          <a:solidFill>
            <a:schemeClr val="bg1"/>
          </a:solidFill>
          <a:ln>
            <a:noFill/>
          </a:ln>
          <a:effectLst/>
          <a:extLst/>
        </p:spPr>
        <p:txBody>
          <a:bodyPr wrap="none" lIns="66510" tIns="33254" rIns="66510" bIns="33254" anchor="ctr"/>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1725" dirty="0">
              <a:solidFill>
                <a:schemeClr val="hlink"/>
              </a:solidFill>
            </a:endParaRPr>
          </a:p>
        </p:txBody>
      </p:sp>
      <p:sp>
        <p:nvSpPr>
          <p:cNvPr id="2151" name="Text Box 103"/>
          <p:cNvSpPr txBox="1">
            <a:spLocks noChangeArrowheads="1"/>
          </p:cNvSpPr>
          <p:nvPr/>
        </p:nvSpPr>
        <p:spPr bwMode="auto">
          <a:xfrm>
            <a:off x="190500" y="4371975"/>
            <a:ext cx="32537399" cy="30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00024" tIns="300024" rIns="300024" bIns="300024"/>
          <a:lstStyle>
            <a:lvl1pPr defTabSz="1016000">
              <a:defRPr sz="2400">
                <a:solidFill>
                  <a:schemeClr val="tx1"/>
                </a:solidFill>
                <a:latin typeface="Times" panose="02020603050405020304" pitchFamily="18" charset="0"/>
              </a:defRPr>
            </a:lvl1pPr>
            <a:lvl2pPr marL="508000" defTabSz="1016000">
              <a:defRPr sz="2400">
                <a:solidFill>
                  <a:schemeClr val="tx1"/>
                </a:solidFill>
                <a:latin typeface="Times" panose="02020603050405020304" pitchFamily="18" charset="0"/>
              </a:defRPr>
            </a:lvl2pPr>
            <a:lvl3pPr marL="1016000" defTabSz="1016000">
              <a:defRPr sz="2400">
                <a:solidFill>
                  <a:schemeClr val="tx1"/>
                </a:solidFill>
                <a:latin typeface="Times" panose="02020603050405020304" pitchFamily="18" charset="0"/>
              </a:defRPr>
            </a:lvl3pPr>
            <a:lvl4pPr marL="1524000" defTabSz="1016000">
              <a:defRPr sz="2400">
                <a:solidFill>
                  <a:schemeClr val="tx1"/>
                </a:solidFill>
                <a:latin typeface="Times" panose="02020603050405020304" pitchFamily="18" charset="0"/>
              </a:defRPr>
            </a:lvl4pPr>
            <a:lvl5pPr marL="2032000" defTabSz="1016000">
              <a:defRPr sz="2400">
                <a:solidFill>
                  <a:schemeClr val="tx1"/>
                </a:solidFill>
                <a:latin typeface="Times" panose="02020603050405020304" pitchFamily="18" charset="0"/>
              </a:defRPr>
            </a:lvl5pPr>
            <a:lvl6pPr marL="2489200" defTabSz="1016000" eaLnBrk="0" fontAlgn="base" hangingPunct="0">
              <a:spcBef>
                <a:spcPct val="0"/>
              </a:spcBef>
              <a:spcAft>
                <a:spcPct val="0"/>
              </a:spcAft>
              <a:defRPr sz="2400">
                <a:solidFill>
                  <a:schemeClr val="tx1"/>
                </a:solidFill>
                <a:latin typeface="Times" panose="02020603050405020304" pitchFamily="18" charset="0"/>
              </a:defRPr>
            </a:lvl6pPr>
            <a:lvl7pPr marL="2946400" defTabSz="1016000" eaLnBrk="0" fontAlgn="base" hangingPunct="0">
              <a:spcBef>
                <a:spcPct val="0"/>
              </a:spcBef>
              <a:spcAft>
                <a:spcPct val="0"/>
              </a:spcAft>
              <a:defRPr sz="2400">
                <a:solidFill>
                  <a:schemeClr val="tx1"/>
                </a:solidFill>
                <a:latin typeface="Times" panose="02020603050405020304" pitchFamily="18" charset="0"/>
              </a:defRPr>
            </a:lvl7pPr>
            <a:lvl8pPr marL="3403600" defTabSz="1016000" eaLnBrk="0" fontAlgn="base" hangingPunct="0">
              <a:spcBef>
                <a:spcPct val="0"/>
              </a:spcBef>
              <a:spcAft>
                <a:spcPct val="0"/>
              </a:spcAft>
              <a:defRPr sz="2400">
                <a:solidFill>
                  <a:schemeClr val="tx1"/>
                </a:solidFill>
                <a:latin typeface="Times" panose="02020603050405020304" pitchFamily="18" charset="0"/>
              </a:defRPr>
            </a:lvl8pPr>
            <a:lvl9pPr marL="3860800" defTabSz="10160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115000"/>
              </a:lnSpc>
            </a:pPr>
            <a:r>
              <a:rPr lang="en-US" sz="3500" b="1" u="sng" dirty="0">
                <a:latin typeface="Arial" panose="020B0604020202020204" pitchFamily="34" charset="0"/>
                <a:ea typeface="Times New Roman" panose="02020603050405020304" pitchFamily="18" charset="0"/>
                <a:cs typeface="Arial" panose="020B0604020202020204" pitchFamily="34" charset="0"/>
              </a:rPr>
              <a:t>Ciairra J. Riley</a:t>
            </a:r>
            <a:r>
              <a:rPr lang="en-US" sz="3500" b="1" u="sng" baseline="30000" dirty="0">
                <a:latin typeface="Arial" panose="020B0604020202020204" pitchFamily="34" charset="0"/>
                <a:ea typeface="Times New Roman" panose="02020603050405020304" pitchFamily="18" charset="0"/>
                <a:cs typeface="Arial" panose="020B0604020202020204" pitchFamily="34" charset="0"/>
              </a:rPr>
              <a:t>1</a:t>
            </a:r>
            <a:r>
              <a:rPr lang="en-US" sz="3500" b="1" dirty="0">
                <a:latin typeface="Arial" panose="020B0604020202020204" pitchFamily="34" charset="0"/>
                <a:ea typeface="Times New Roman" panose="02020603050405020304" pitchFamily="18" charset="0"/>
                <a:cs typeface="Arial" panose="020B0604020202020204" pitchFamily="34" charset="0"/>
              </a:rPr>
              <a:t>, Sapna Basappa</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Alexis Waller</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Nansen Kuo</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Aaron Kidane</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a:t>
            </a:r>
            <a:r>
              <a:rPr lang="en-US" sz="3500" b="1" dirty="0" err="1">
                <a:latin typeface="Arial" panose="020B0604020202020204" pitchFamily="34" charset="0"/>
                <a:ea typeface="Times New Roman" panose="02020603050405020304" pitchFamily="18" charset="0"/>
                <a:cs typeface="Arial" panose="020B0604020202020204" pitchFamily="34" charset="0"/>
              </a:rPr>
              <a:t>Mitali</a:t>
            </a:r>
            <a:r>
              <a:rPr lang="en-US" sz="3500" b="1" dirty="0">
                <a:latin typeface="Arial" panose="020B0604020202020204" pitchFamily="34" charset="0"/>
                <a:ea typeface="Times New Roman" panose="02020603050405020304" pitchFamily="18" charset="0"/>
                <a:cs typeface="Arial" panose="020B0604020202020204" pitchFamily="34" charset="0"/>
              </a:rPr>
              <a:t> Sarkar</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Pengfei Ding, Ph.D.</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r>
              <a:rPr lang="en-US" sz="3500" b="1" dirty="0">
                <a:latin typeface="Arial" panose="020B0604020202020204" pitchFamily="34" charset="0"/>
                <a:ea typeface="Times New Roman" panose="02020603050405020304" pitchFamily="18" charset="0"/>
                <a:cs typeface="Arial" panose="020B0604020202020204" pitchFamily="34" charset="0"/>
              </a:rPr>
              <a:t>, and Michael F. Summers, Ph.D.</a:t>
            </a:r>
            <a:r>
              <a:rPr lang="en-US" sz="3500" b="1" baseline="30000" dirty="0">
                <a:latin typeface="Arial" panose="020B0604020202020204" pitchFamily="34" charset="0"/>
                <a:ea typeface="Times New Roman" panose="02020603050405020304" pitchFamily="18" charset="0"/>
                <a:cs typeface="Arial" panose="020B0604020202020204" pitchFamily="34" charset="0"/>
              </a:rPr>
              <a:t>2</a:t>
            </a:r>
            <a:endParaRPr lang="en-US" sz="3500" b="1"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US" sz="3500" baseline="30000"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US" sz="3500" baseline="30000" dirty="0">
                <a:latin typeface="Arial" panose="020B0604020202020204" pitchFamily="34" charset="0"/>
                <a:ea typeface="Times New Roman" panose="02020603050405020304" pitchFamily="18" charset="0"/>
                <a:cs typeface="Arial" panose="020B0604020202020204" pitchFamily="34" charset="0"/>
              </a:rPr>
              <a:t>1</a:t>
            </a:r>
            <a:r>
              <a:rPr lang="en-US" sz="3500" dirty="0">
                <a:latin typeface="Arial" panose="020B0604020202020204" pitchFamily="34" charset="0"/>
                <a:ea typeface="Times New Roman" panose="02020603050405020304" pitchFamily="18" charset="0"/>
                <a:cs typeface="Arial" panose="020B0604020202020204" pitchFamily="34" charset="0"/>
              </a:rPr>
              <a:t>Department of Biological Sciences, California State University Long Beach, 1250 Bellflower Blvd, Long Beach, CA 90840</a:t>
            </a:r>
            <a:endParaRPr lang="en-US" sz="35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US" sz="3500" baseline="30000" dirty="0">
                <a:latin typeface="Arial" panose="020B0604020202020204" pitchFamily="34" charset="0"/>
                <a:ea typeface="Times New Roman" panose="02020603050405020304" pitchFamily="18" charset="0"/>
                <a:cs typeface="Arial" panose="020B0604020202020204" pitchFamily="34" charset="0"/>
              </a:rPr>
              <a:t>2</a:t>
            </a:r>
            <a:r>
              <a:rPr lang="en-US" sz="3500" dirty="0">
                <a:latin typeface="Arial" panose="020B0604020202020204" pitchFamily="34" charset="0"/>
                <a:ea typeface="Times New Roman" panose="02020603050405020304" pitchFamily="18" charset="0"/>
                <a:cs typeface="Arial" panose="020B0604020202020204" pitchFamily="34" charset="0"/>
              </a:rPr>
              <a:t>Department of Chemistry and Biochemistry, Howard Hughes Medical Institute, University of Maryland Baltimore County, 1000 Hilltop Circle, Baltimore, MD 21250</a:t>
            </a:r>
            <a:endParaRPr lang="en-US" sz="3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54" name="Rectangle 106"/>
          <p:cNvSpPr>
            <a:spLocks noChangeArrowheads="1"/>
          </p:cNvSpPr>
          <p:nvPr/>
        </p:nvSpPr>
        <p:spPr bwMode="auto">
          <a:xfrm>
            <a:off x="580251" y="7721613"/>
            <a:ext cx="9857608" cy="68648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925" b="1" dirty="0">
                <a:latin typeface="Arial" panose="020B0604020202020204" pitchFamily="34" charset="0"/>
              </a:rPr>
              <a:t>Abstract:</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HIV virus infects roughly 40 million people worldwide; the retrovirus compromises the immune system, paving way for other diseases. While there are treatments for this disease, only about half of the people infected receive it, and a fraction of them also have side effects or reject the treatment, making it ineffective. A better understanding of the molecular mechanisms of different processes during the HIV replication cycle will benefit the development of new anti-viral therapeutics. We are focused on studying how Gag can selectively package the viral dimeric genome. Although there is a large excess of non-viral RNA in the cytosol, more than 90% of the progeny virions contain viral genomic RNA. Gag is a multi-domain polyprotein which includes the Matrix (MA), Capsid (CA), and Nucleocapsid (NC) domains. The NC domain of Gag binds to unpaired or weakly base-paired Guanines on the 5’ UTR region of the dimeric RNA genome. We propose that the clustering of Gag proteins on the 5’ UTR promotes the formation of Gag hexamers, which will function as the nucleation site to initiate the assembly of the Gag protein shell. </a:t>
            </a:r>
          </a:p>
          <a:p>
            <a:r>
              <a:rPr lang="en-US" sz="1800" dirty="0">
                <a:latin typeface="Arial" panose="020B0604020202020204" pitchFamily="34" charset="0"/>
                <a:cs typeface="Arial" panose="020B0604020202020204" pitchFamily="34" charset="0"/>
              </a:rPr>
              <a:t>We seek to characterize the different binding sites on the 5’ UTR that Gag interacts with, as well as providing evidence that the RNA promotes the formation of Gag hexamers. By using gel shift and ITC we located sixteen binding sits in the core </a:t>
            </a:r>
            <a:r>
              <a:rPr lang="en-US" sz="1800" dirty="0" err="1">
                <a:latin typeface="Arial" panose="020B0604020202020204" pitchFamily="34" charset="0"/>
                <a:cs typeface="Arial" panose="020B0604020202020204" pitchFamily="34" charset="0"/>
              </a:rPr>
              <a:t>encapsidation</a:t>
            </a:r>
            <a:r>
              <a:rPr lang="en-US" sz="1800" dirty="0">
                <a:latin typeface="Arial" panose="020B0604020202020204" pitchFamily="34" charset="0"/>
                <a:cs typeface="Arial" panose="020B0604020202020204" pitchFamily="34" charset="0"/>
              </a:rPr>
              <a:t> signal. Chemical crosslinking and electron microscopy reveals that the gag hexamer was formed when bound to RNA. Our ultimate goal is to solve the structure of the Gag/RNA nucleation complex by cryo-electron microscopy, which will reveal the detailed molecular mechanism for HIV selective genome packaging.</a:t>
            </a:r>
          </a:p>
          <a:p>
            <a:endParaRPr lang="en-US" sz="1800" dirty="0">
              <a:latin typeface="Arial" panose="020B0604020202020204" pitchFamily="34" charset="0"/>
              <a:cs typeface="Arial" panose="020B0604020202020204" pitchFamily="34" charset="0"/>
            </a:endParaRPr>
          </a:p>
        </p:txBody>
      </p:sp>
      <p:sp>
        <p:nvSpPr>
          <p:cNvPr id="2155" name="Rectangle 107"/>
          <p:cNvSpPr>
            <a:spLocks noChangeArrowheads="1"/>
          </p:cNvSpPr>
          <p:nvPr/>
        </p:nvSpPr>
        <p:spPr bwMode="auto">
          <a:xfrm>
            <a:off x="21925522" y="29759889"/>
            <a:ext cx="10548552" cy="513971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925" b="1" dirty="0">
                <a:latin typeface="Arial" panose="020B0604020202020204" pitchFamily="34" charset="0"/>
              </a:rPr>
              <a:t>Conclusion:</a:t>
            </a:r>
            <a:endParaRPr lang="en-US" altLang="en-US" b="1" dirty="0">
              <a:latin typeface="Arial" panose="020B0604020202020204" pitchFamily="34" charset="0"/>
            </a:endParaRPr>
          </a:p>
          <a:p>
            <a:r>
              <a:rPr lang="en-US" altLang="en-US" sz="2300" dirty="0">
                <a:latin typeface="Arial" panose="020B0604020202020204" pitchFamily="34" charset="0"/>
                <a:cs typeface="Arial" panose="020B0604020202020204" pitchFamily="34" charset="0"/>
              </a:rPr>
              <a:t>Based on the data shown, we were able to confirm that there are at least sixteen binding sites on the full length CES: 5 in the junction regions and 6 in the DIS region. We also determined that the CES dimer promotes the formation of a Gag hexamer. Some other aspects to focus on for this project is to do more structural study of the RNA and hexamer in order to solve the structure of the nucleation complex.</a:t>
            </a:r>
          </a:p>
          <a:p>
            <a:r>
              <a:rPr lang="en-US" sz="2930" b="1" dirty="0">
                <a:latin typeface="Arial" panose="020B0604020202020204" pitchFamily="34" charset="0"/>
                <a:cs typeface="Arial" panose="020B0604020202020204" pitchFamily="34" charset="0"/>
              </a:rPr>
              <a:t>References:</a:t>
            </a:r>
          </a:p>
          <a:p>
            <a:pPr marL="457200" indent="-457200">
              <a:buAutoNum type="arabicPeriod"/>
            </a:pPr>
            <a:r>
              <a:rPr lang="en-US" sz="2200" dirty="0">
                <a:latin typeface="Arial" panose="020B0604020202020204" pitchFamily="34" charset="0"/>
                <a:cs typeface="Arial" panose="020B0604020202020204" pitchFamily="34" charset="0"/>
              </a:rPr>
              <a:t>D’Souza  et al. Nat Rev </a:t>
            </a:r>
            <a:r>
              <a:rPr lang="en-US" sz="2200" dirty="0" err="1">
                <a:latin typeface="Arial" panose="020B0604020202020204" pitchFamily="34" charset="0"/>
                <a:cs typeface="Arial" panose="020B0604020202020204" pitchFamily="34" charset="0"/>
              </a:rPr>
              <a:t>Microbiol</a:t>
            </a:r>
            <a:r>
              <a:rPr lang="en-US" sz="2200" dirty="0">
                <a:latin typeface="Arial" panose="020B0604020202020204" pitchFamily="34" charset="0"/>
                <a:cs typeface="Arial" panose="020B0604020202020204" pitchFamily="34" charset="0"/>
              </a:rPr>
              <a:t>. 2005;3:643-55.</a:t>
            </a:r>
          </a:p>
          <a:p>
            <a:pPr marL="457200" indent="-457200">
              <a:buAutoNum type="arabicPeriod"/>
            </a:pPr>
            <a:r>
              <a:rPr lang="en-US" sz="2200" dirty="0" err="1">
                <a:latin typeface="Arial" panose="020B0604020202020204" pitchFamily="34" charset="0"/>
                <a:cs typeface="Arial" panose="020B0604020202020204" pitchFamily="34" charset="0"/>
              </a:rPr>
              <a:t>Ganser-Pornillos</a:t>
            </a:r>
            <a:r>
              <a:rPr lang="en-US" sz="2200" dirty="0">
                <a:latin typeface="Arial" panose="020B0604020202020204" pitchFamily="34" charset="0"/>
                <a:cs typeface="Arial" panose="020B0604020202020204" pitchFamily="34" charset="0"/>
              </a:rPr>
              <a:t> BK, Yeager M, </a:t>
            </a:r>
            <a:r>
              <a:rPr lang="en-US" sz="2200" dirty="0" err="1">
                <a:latin typeface="Arial" panose="020B0604020202020204" pitchFamily="34" charset="0"/>
                <a:cs typeface="Arial" panose="020B0604020202020204" pitchFamily="34" charset="0"/>
              </a:rPr>
              <a:t>Pornillos</a:t>
            </a:r>
            <a:r>
              <a:rPr lang="en-US" sz="2200" dirty="0">
                <a:latin typeface="Arial" panose="020B0604020202020204" pitchFamily="34" charset="0"/>
                <a:cs typeface="Arial" panose="020B0604020202020204" pitchFamily="34" charset="0"/>
              </a:rPr>
              <a:t> O. Adv </a:t>
            </a:r>
            <a:r>
              <a:rPr lang="en-US" sz="2200" dirty="0" err="1">
                <a:latin typeface="Arial" panose="020B0604020202020204" pitchFamily="34" charset="0"/>
                <a:cs typeface="Arial" panose="020B0604020202020204" pitchFamily="34" charset="0"/>
              </a:rPr>
              <a:t>Exp</a:t>
            </a:r>
            <a:r>
              <a:rPr lang="en-US" sz="2200" dirty="0">
                <a:latin typeface="Arial" panose="020B0604020202020204" pitchFamily="34" charset="0"/>
                <a:cs typeface="Arial" panose="020B0604020202020204" pitchFamily="34" charset="0"/>
              </a:rPr>
              <a:t> Med Biol. 2012;726:441-65.</a:t>
            </a:r>
          </a:p>
          <a:p>
            <a:pPr marL="457200" indent="-457200">
              <a:buAutoNum type="arabicPeriod"/>
            </a:pPr>
            <a:r>
              <a:rPr lang="en-US" sz="2200" dirty="0">
                <a:latin typeface="Arial" panose="020B0604020202020204" pitchFamily="34" charset="0"/>
                <a:cs typeface="Arial" panose="020B0604020202020204" pitchFamily="34" charset="0"/>
              </a:rPr>
              <a:t>Keane SC, et al. PNAS. 2016 Nov 15;113(46):13033-13038.</a:t>
            </a:r>
          </a:p>
          <a:p>
            <a:pPr marL="457200" indent="-457200">
              <a:buAutoNum type="arabicPeriod"/>
            </a:pPr>
            <a:r>
              <a:rPr lang="en-US" sz="2200" dirty="0" err="1">
                <a:latin typeface="Arial" panose="020B0604020202020204" pitchFamily="34" charset="0"/>
                <a:cs typeface="Arial" panose="020B0604020202020204" pitchFamily="34" charset="0"/>
              </a:rPr>
              <a:t>Heng</a:t>
            </a:r>
            <a:r>
              <a:rPr lang="en-US" sz="2200" dirty="0">
                <a:latin typeface="Arial" panose="020B0604020202020204" pitchFamily="34" charset="0"/>
                <a:cs typeface="Arial" panose="020B0604020202020204" pitchFamily="34" charset="0"/>
              </a:rPr>
              <a:t> et al. J </a:t>
            </a:r>
            <a:r>
              <a:rPr lang="en-US" sz="2200" dirty="0" err="1">
                <a:latin typeface="Arial" panose="020B0604020202020204" pitchFamily="34" charset="0"/>
                <a:cs typeface="Arial" panose="020B0604020202020204" pitchFamily="34" charset="0"/>
              </a:rPr>
              <a:t>Mol</a:t>
            </a:r>
            <a:r>
              <a:rPr lang="en-US" sz="2200" dirty="0">
                <a:latin typeface="Arial" panose="020B0604020202020204" pitchFamily="34" charset="0"/>
                <a:cs typeface="Arial" panose="020B0604020202020204" pitchFamily="34" charset="0"/>
              </a:rPr>
              <a:t> Biol. 2012;417:224-39</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2156" name="Rectangle 108"/>
          <p:cNvSpPr>
            <a:spLocks noChangeArrowheads="1"/>
          </p:cNvSpPr>
          <p:nvPr/>
        </p:nvSpPr>
        <p:spPr bwMode="auto">
          <a:xfrm>
            <a:off x="10926341" y="25125600"/>
            <a:ext cx="10439398" cy="128226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925" b="1" dirty="0">
                <a:latin typeface="Arial" panose="020B0604020202020204" pitchFamily="34" charset="0"/>
              </a:rPr>
              <a:t>Results:</a:t>
            </a:r>
            <a:endParaRPr lang="en-US" altLang="en-US" sz="2925"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57" name="Rectangle 109"/>
              <p:cNvSpPr>
                <a:spLocks noChangeArrowheads="1"/>
              </p:cNvSpPr>
              <p:nvPr/>
            </p:nvSpPr>
            <p:spPr bwMode="auto">
              <a:xfrm>
                <a:off x="10942028" y="17341352"/>
                <a:ext cx="10439398" cy="7350182"/>
              </a:xfrm>
              <a:prstGeom prst="rect">
                <a:avLst/>
              </a:prstGeom>
              <a:solidFill>
                <a:schemeClr val="bg1"/>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lIns="261846" tIns="261846" rIns="261846" bIns="261846"/>
              <a:lstStyle>
                <a:lvl1pPr marL="369888" indent="-369888" defTabSz="887413">
                  <a:defRPr sz="2400">
                    <a:solidFill>
                      <a:schemeClr val="tx1"/>
                    </a:solidFill>
                    <a:latin typeface="Times" panose="02020603050405020304" pitchFamily="18" charset="0"/>
                  </a:defRPr>
                </a:lvl1pPr>
                <a:lvl2pPr marL="554038"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925" b="1" dirty="0">
                    <a:latin typeface="Arial" panose="020B0604020202020204" pitchFamily="34" charset="0"/>
                  </a:rPr>
                  <a:t>Methods:</a:t>
                </a:r>
                <a:endParaRPr lang="en-US" altLang="en-US" sz="2925" dirty="0">
                  <a:latin typeface="Arial" panose="020B0604020202020204" pitchFamily="34" charset="0"/>
                </a:endParaRPr>
              </a:p>
              <a:p>
                <a:endParaRPr lang="en-US" sz="2200" dirty="0"/>
              </a:p>
              <a:p>
                <a:pPr>
                  <a:buFont typeface="Arial" panose="020B0604020202020204" pitchFamily="34" charset="0"/>
                  <a:buChar char="•"/>
                </a:pPr>
                <a:r>
                  <a:rPr lang="en-US" sz="2200" u="sng" dirty="0">
                    <a:solidFill>
                      <a:schemeClr val="tx1"/>
                    </a:solidFill>
                    <a:latin typeface="+mn-lt"/>
                  </a:rPr>
                  <a:t>Gel shift:</a:t>
                </a:r>
                <a:r>
                  <a:rPr lang="en-US" sz="2200" dirty="0">
                    <a:solidFill>
                      <a:schemeClr val="tx1"/>
                    </a:solidFill>
                    <a:latin typeface="+mn-lt"/>
                  </a:rPr>
                  <a:t> </a:t>
                </a:r>
              </a:p>
              <a:p>
                <a:pPr lvl="1">
                  <a:buFont typeface="Arial" panose="020B0604020202020204" pitchFamily="34" charset="0"/>
                  <a:buChar char="•"/>
                </a:pPr>
                <a:r>
                  <a:rPr lang="en-US" sz="2200" dirty="0">
                    <a:solidFill>
                      <a:schemeClr val="tx1"/>
                    </a:solidFill>
                    <a:latin typeface="+mn-lt"/>
                  </a:rPr>
                  <a:t> Gel shifts are done by gradually changing the </a:t>
                </a:r>
                <a:r>
                  <a:rPr lang="en-US" sz="2200" dirty="0" err="1">
                    <a:solidFill>
                      <a:schemeClr val="tx1"/>
                    </a:solidFill>
                    <a:latin typeface="+mn-lt"/>
                  </a:rPr>
                  <a:t>protein:RNA</a:t>
                </a:r>
                <a:r>
                  <a:rPr lang="en-US" sz="2200" dirty="0">
                    <a:solidFill>
                      <a:schemeClr val="tx1"/>
                    </a:solidFill>
                    <a:latin typeface="+mn-lt"/>
                  </a:rPr>
                  <a:t> ratio. Complex bands will form as protein is added. By counting the number of complex bands it is possible to estimate the amount of binding sites.</a:t>
                </a:r>
              </a:p>
              <a:p>
                <a:pPr>
                  <a:buFont typeface="Arial" panose="020B0604020202020204" pitchFamily="34" charset="0"/>
                  <a:buChar char="•"/>
                </a:pPr>
                <a:r>
                  <a:rPr lang="en-US" sz="2200" u="sng" dirty="0">
                    <a:solidFill>
                      <a:schemeClr val="tx1"/>
                    </a:solidFill>
                    <a:latin typeface="+mn-lt"/>
                  </a:rPr>
                  <a:t>Isothermal Titration Calorimetry (ITC)</a:t>
                </a:r>
              </a:p>
              <a:p>
                <a:pPr lvl="1">
                  <a:buFont typeface="Arial" panose="020B0604020202020204" pitchFamily="34" charset="0"/>
                  <a:buChar char="•"/>
                </a:pPr>
                <a:r>
                  <a:rPr lang="en-US" sz="2200" dirty="0">
                    <a:solidFill>
                      <a:schemeClr val="tx1"/>
                    </a:solidFill>
                    <a:latin typeface="+mn-lt"/>
                  </a:rPr>
                  <a:t> ITC can confirm the amount of binding sites in a target RNA. The RNA is in a sample cell, and protein is titrated in at certain intervals. By fitting the isotherm curve, the N and </a:t>
                </a:r>
                <a14:m>
                  <m:oMath xmlns:m="http://schemas.openxmlformats.org/officeDocument/2006/math">
                    <m:sSub>
                      <m:sSubPr>
                        <m:ctrlPr>
                          <a:rPr lang="en-US" sz="220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K</m:t>
                        </m:r>
                      </m:e>
                      <m:sub>
                        <m:r>
                          <m:rPr>
                            <m:sty m:val="p"/>
                          </m:rPr>
                          <a:rPr lang="en-US" sz="2200" b="0" i="0" smtClean="0">
                            <a:solidFill>
                              <a:schemeClr val="tx1"/>
                            </a:solidFill>
                            <a:latin typeface="Cambria Math" panose="02040503050406030204" pitchFamily="18" charset="0"/>
                          </a:rPr>
                          <m:t>d</m:t>
                        </m:r>
                      </m:sub>
                    </m:sSub>
                  </m:oMath>
                </a14:m>
                <a:r>
                  <a:rPr lang="en-US" sz="2200" dirty="0">
                    <a:solidFill>
                      <a:schemeClr val="tx1"/>
                    </a:solidFill>
                    <a:latin typeface="+mn-lt"/>
                  </a:rPr>
                  <a:t> value can be measured, where N is the number of binding sites and </a:t>
                </a:r>
                <a14:m>
                  <m:oMath xmlns:m="http://schemas.openxmlformats.org/officeDocument/2006/math">
                    <m:sSub>
                      <m:sSubPr>
                        <m:ctrlPr>
                          <a:rPr lang="en-US" sz="2200" i="1">
                            <a:solidFill>
                              <a:schemeClr val="tx1"/>
                            </a:solidFill>
                            <a:latin typeface="Cambria Math" panose="02040503050406030204" pitchFamily="18" charset="0"/>
                          </a:rPr>
                        </m:ctrlPr>
                      </m:sSubPr>
                      <m:e>
                        <m:r>
                          <m:rPr>
                            <m:sty m:val="p"/>
                          </m:rPr>
                          <a:rPr lang="en-US" sz="2200">
                            <a:solidFill>
                              <a:schemeClr val="tx1"/>
                            </a:solidFill>
                            <a:latin typeface="Cambria Math" panose="02040503050406030204" pitchFamily="18" charset="0"/>
                          </a:rPr>
                          <m:t>K</m:t>
                        </m:r>
                      </m:e>
                      <m:sub>
                        <m:r>
                          <m:rPr>
                            <m:sty m:val="p"/>
                          </m:rPr>
                          <a:rPr lang="en-US" sz="2200">
                            <a:solidFill>
                              <a:schemeClr val="tx1"/>
                            </a:solidFill>
                            <a:latin typeface="Cambria Math" panose="02040503050406030204" pitchFamily="18" charset="0"/>
                          </a:rPr>
                          <m:t>d</m:t>
                        </m:r>
                      </m:sub>
                    </m:sSub>
                  </m:oMath>
                </a14:m>
                <a:r>
                  <a:rPr lang="en-US" sz="2200" dirty="0">
                    <a:solidFill>
                      <a:schemeClr val="tx1"/>
                    </a:solidFill>
                  </a:rPr>
                  <a:t> </a:t>
                </a:r>
                <a:r>
                  <a:rPr lang="en-US" sz="2200" dirty="0">
                    <a:solidFill>
                      <a:schemeClr val="tx1"/>
                    </a:solidFill>
                    <a:latin typeface="+mn-lt"/>
                  </a:rPr>
                  <a:t>is the binding affinity.</a:t>
                </a:r>
              </a:p>
              <a:p>
                <a:pPr>
                  <a:buFont typeface="Arial" panose="020B0604020202020204" pitchFamily="34" charset="0"/>
                  <a:buChar char="•"/>
                </a:pPr>
                <a:r>
                  <a:rPr lang="en-US" sz="2200" u="sng" dirty="0">
                    <a:solidFill>
                      <a:schemeClr val="tx1"/>
                    </a:solidFill>
                    <a:latin typeface="+mn-lt"/>
                  </a:rPr>
                  <a:t>Chemical crosslinking</a:t>
                </a:r>
              </a:p>
              <a:p>
                <a:pPr lvl="1">
                  <a:buFont typeface="Arial" panose="020B0604020202020204" pitchFamily="34" charset="0"/>
                  <a:buChar char="•"/>
                </a:pPr>
                <a:r>
                  <a:rPr lang="en-US" sz="2200" dirty="0">
                    <a:solidFill>
                      <a:schemeClr val="tx1"/>
                    </a:solidFill>
                    <a:latin typeface="+mn-lt"/>
                  </a:rPr>
                  <a:t> Chemical crosslinking helps to capture the hexamer while viewing on a denaturing gel. We are able to study the oligomerization state of the protein when incubated with viral RNA by using different crosslinkers.</a:t>
                </a:r>
              </a:p>
              <a:p>
                <a:pPr>
                  <a:buFont typeface="Arial" panose="020B0604020202020204" pitchFamily="34" charset="0"/>
                  <a:buChar char="•"/>
                </a:pPr>
                <a:r>
                  <a:rPr lang="en-US" sz="2200" u="sng" dirty="0">
                    <a:solidFill>
                      <a:schemeClr val="tx1"/>
                    </a:solidFill>
                    <a:latin typeface="+mn-lt"/>
                  </a:rPr>
                  <a:t>Negative-Stain Electron microscopy (EM)</a:t>
                </a:r>
              </a:p>
              <a:p>
                <a:pPr lvl="1">
                  <a:buFont typeface="Arial" panose="020B0604020202020204" pitchFamily="34" charset="0"/>
                  <a:buChar char="•"/>
                </a:pPr>
                <a:r>
                  <a:rPr lang="en-US" sz="2200" dirty="0">
                    <a:solidFill>
                      <a:schemeClr val="tx1"/>
                    </a:solidFill>
                    <a:latin typeface="+mn-lt"/>
                  </a:rPr>
                  <a:t>Electron microscopy was used to directly visualize the shape of the protein oligomer. The sample was stained with uranyl acetate and viewed under a transmission electron microscope.</a:t>
                </a:r>
              </a:p>
            </p:txBody>
          </p:sp>
        </mc:Choice>
        <mc:Fallback xmlns="">
          <p:sp>
            <p:nvSpPr>
              <p:cNvPr id="2157" name="Rectangle 109"/>
              <p:cNvSpPr>
                <a:spLocks noRot="1" noChangeAspect="1" noMove="1" noResize="1" noEditPoints="1" noAdjustHandles="1" noChangeArrowheads="1" noChangeShapeType="1" noTextEdit="1"/>
              </p:cNvSpPr>
              <p:nvPr/>
            </p:nvSpPr>
            <p:spPr bwMode="auto">
              <a:xfrm>
                <a:off x="10942028" y="17341352"/>
                <a:ext cx="10439398" cy="7350182"/>
              </a:xfrm>
              <a:prstGeom prst="rect">
                <a:avLst/>
              </a:prstGeom>
              <a:blipFill>
                <a:blip r:embed="rId2"/>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58" name="Rectangle 110"/>
          <p:cNvSpPr>
            <a:spLocks noChangeArrowheads="1"/>
          </p:cNvSpPr>
          <p:nvPr/>
        </p:nvSpPr>
        <p:spPr bwMode="auto">
          <a:xfrm>
            <a:off x="21894758" y="7721612"/>
            <a:ext cx="10439399" cy="2162334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endParaRPr lang="en-US" altLang="en-US" sz="2930" b="1" dirty="0">
              <a:solidFill>
                <a:srgbClr val="000000"/>
              </a:solidFill>
              <a:latin typeface="Arial" panose="020B0604020202020204" pitchFamily="34" charset="0"/>
              <a:cs typeface="Arial" panose="020B0604020202020204" pitchFamily="34" charset="0"/>
            </a:endParaRPr>
          </a:p>
          <a:p>
            <a:pPr>
              <a:spcBef>
                <a:spcPct val="50000"/>
              </a:spcBef>
            </a:pPr>
            <a:r>
              <a:rPr lang="en-US" altLang="en-US" sz="2930" b="1" dirty="0">
                <a:solidFill>
                  <a:srgbClr val="000000"/>
                </a:solidFill>
                <a:latin typeface="Arial" panose="020B0604020202020204" pitchFamily="34" charset="0"/>
                <a:cs typeface="Arial" panose="020B0604020202020204" pitchFamily="34" charset="0"/>
              </a:rPr>
              <a:t>Future Work:</a:t>
            </a:r>
          </a:p>
        </p:txBody>
      </p:sp>
      <p:sp>
        <p:nvSpPr>
          <p:cNvPr id="2159" name="Rectangle 111"/>
          <p:cNvSpPr>
            <a:spLocks noChangeArrowheads="1"/>
          </p:cNvSpPr>
          <p:nvPr/>
        </p:nvSpPr>
        <p:spPr bwMode="auto">
          <a:xfrm>
            <a:off x="21950748" y="35314535"/>
            <a:ext cx="10548552" cy="2633730"/>
          </a:xfrm>
          <a:prstGeom prst="rect">
            <a:avLst/>
          </a:prstGeom>
          <a:solidFill>
            <a:schemeClr val="bg1"/>
          </a:solidFill>
          <a:ln w="9525">
            <a:solidFill>
              <a:schemeClr val="tx1"/>
            </a:solidFill>
            <a:miter lim="800000"/>
            <a:headEnd/>
            <a:tailEnd/>
          </a:ln>
          <a:effectLst/>
          <a:extLst/>
        </p:spPr>
        <p:txBody>
          <a:bodyPr lIns="261846" tIns="261846" rIns="261846" bIns="261846"/>
          <a:lstStyle>
            <a:lvl1pPr defTabSz="887413">
              <a:defRPr sz="2400">
                <a:solidFill>
                  <a:schemeClr val="tx1"/>
                </a:solidFill>
                <a:latin typeface="Times" panose="02020603050405020304" pitchFamily="18" charset="0"/>
              </a:defRPr>
            </a:lvl1pPr>
            <a:lvl2pPr marL="442913" defTabSz="887413">
              <a:defRPr sz="2400">
                <a:solidFill>
                  <a:schemeClr val="tx1"/>
                </a:solidFill>
                <a:latin typeface="Times" panose="02020603050405020304" pitchFamily="18" charset="0"/>
              </a:defRPr>
            </a:lvl2pPr>
            <a:lvl3pPr marL="887413" defTabSz="887413">
              <a:defRPr sz="2400">
                <a:solidFill>
                  <a:schemeClr val="tx1"/>
                </a:solidFill>
                <a:latin typeface="Times" panose="02020603050405020304" pitchFamily="18" charset="0"/>
              </a:defRPr>
            </a:lvl3pPr>
            <a:lvl4pPr marL="1330325" defTabSz="887413">
              <a:defRPr sz="2400">
                <a:solidFill>
                  <a:schemeClr val="tx1"/>
                </a:solidFill>
                <a:latin typeface="Times" panose="02020603050405020304" pitchFamily="18" charset="0"/>
              </a:defRPr>
            </a:lvl4pPr>
            <a:lvl5pPr marL="1773238" defTabSz="887413">
              <a:defRPr sz="2400">
                <a:solidFill>
                  <a:schemeClr val="tx1"/>
                </a:solidFill>
                <a:latin typeface="Times" panose="02020603050405020304" pitchFamily="18" charset="0"/>
              </a:defRPr>
            </a:lvl5pPr>
            <a:lvl6pPr marL="2230438" defTabSz="887413" eaLnBrk="0" fontAlgn="base" hangingPunct="0">
              <a:spcBef>
                <a:spcPct val="0"/>
              </a:spcBef>
              <a:spcAft>
                <a:spcPct val="0"/>
              </a:spcAft>
              <a:defRPr sz="2400">
                <a:solidFill>
                  <a:schemeClr val="tx1"/>
                </a:solidFill>
                <a:latin typeface="Times" panose="02020603050405020304" pitchFamily="18" charset="0"/>
              </a:defRPr>
            </a:lvl6pPr>
            <a:lvl7pPr marL="2687638" defTabSz="887413" eaLnBrk="0" fontAlgn="base" hangingPunct="0">
              <a:spcBef>
                <a:spcPct val="0"/>
              </a:spcBef>
              <a:spcAft>
                <a:spcPct val="0"/>
              </a:spcAft>
              <a:defRPr sz="2400">
                <a:solidFill>
                  <a:schemeClr val="tx1"/>
                </a:solidFill>
                <a:latin typeface="Times" panose="02020603050405020304" pitchFamily="18" charset="0"/>
              </a:defRPr>
            </a:lvl7pPr>
            <a:lvl8pPr marL="3144838" defTabSz="887413" eaLnBrk="0" fontAlgn="base" hangingPunct="0">
              <a:spcBef>
                <a:spcPct val="0"/>
              </a:spcBef>
              <a:spcAft>
                <a:spcPct val="0"/>
              </a:spcAft>
              <a:defRPr sz="2400">
                <a:solidFill>
                  <a:schemeClr val="tx1"/>
                </a:solidFill>
                <a:latin typeface="Times" panose="02020603050405020304" pitchFamily="18" charset="0"/>
              </a:defRPr>
            </a:lvl8pPr>
            <a:lvl9pPr marL="3602038" defTabSz="887413"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925" b="1" dirty="0">
                <a:latin typeface="Arial" panose="020B0604020202020204" pitchFamily="34" charset="0"/>
              </a:rPr>
              <a:t>Acknowledgements:</a:t>
            </a:r>
          </a:p>
          <a:p>
            <a:pPr>
              <a:spcBef>
                <a:spcPct val="50000"/>
              </a:spcBef>
            </a:pPr>
            <a:r>
              <a:rPr lang="en-US" sz="1850" dirty="0">
                <a:latin typeface="Arial" panose="020B0604020202020204" pitchFamily="34" charset="0"/>
                <a:cs typeface="Arial" panose="020B0604020202020204" pitchFamily="34" charset="0"/>
              </a:rPr>
              <a:t>This research was funded by the NIH/NIGMS grant 1P50GM103297 and the Howard Hughes Medical Institute at UMBC. This research was funded in part by the Summer Biomedical Training Program with funding from the College of Natural Mathematics and Sciences and the Office of the Vice President for Research at UMBC. Support for Ciairra Riley is provided by the National Science Foundation Research Experience for Undergraduates (REU) Research Award CHE-1460653. All research was conducted at the Howard Hughes Medical Institute at UMBC.</a:t>
            </a:r>
            <a:endParaRPr lang="en-US" altLang="en-US" sz="1850" dirty="0">
              <a:latin typeface="Arial" panose="020B0604020202020204" pitchFamily="34" charset="0"/>
            </a:endParaRPr>
          </a:p>
        </p:txBody>
      </p:sp>
      <p:sp>
        <p:nvSpPr>
          <p:cNvPr id="2160" name="Text Box 112"/>
          <p:cNvSpPr txBox="1">
            <a:spLocks noChangeArrowheads="1"/>
          </p:cNvSpPr>
          <p:nvPr/>
        </p:nvSpPr>
        <p:spPr bwMode="auto">
          <a:xfrm>
            <a:off x="533400" y="15011399"/>
            <a:ext cx="9857609" cy="229368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61846" tIns="261846" rIns="261846" bIns="261846"/>
          <a:lstStyle>
            <a:lvl1pPr defTabSz="1016000">
              <a:defRPr sz="2400">
                <a:solidFill>
                  <a:schemeClr val="tx1"/>
                </a:solidFill>
                <a:latin typeface="Times" panose="02020603050405020304" pitchFamily="18" charset="0"/>
              </a:defRPr>
            </a:lvl1pPr>
            <a:lvl2pPr marL="508000" defTabSz="1016000">
              <a:defRPr sz="2400">
                <a:solidFill>
                  <a:schemeClr val="tx1"/>
                </a:solidFill>
                <a:latin typeface="Times" panose="02020603050405020304" pitchFamily="18" charset="0"/>
              </a:defRPr>
            </a:lvl2pPr>
            <a:lvl3pPr marL="1016000" defTabSz="1016000">
              <a:defRPr sz="2400">
                <a:solidFill>
                  <a:schemeClr val="tx1"/>
                </a:solidFill>
                <a:latin typeface="Times" panose="02020603050405020304" pitchFamily="18" charset="0"/>
              </a:defRPr>
            </a:lvl3pPr>
            <a:lvl4pPr marL="1524000" defTabSz="1016000">
              <a:defRPr sz="2400">
                <a:solidFill>
                  <a:schemeClr val="tx1"/>
                </a:solidFill>
                <a:latin typeface="Times" panose="02020603050405020304" pitchFamily="18" charset="0"/>
              </a:defRPr>
            </a:lvl4pPr>
            <a:lvl5pPr marL="2032000" defTabSz="1016000">
              <a:defRPr sz="2400">
                <a:solidFill>
                  <a:schemeClr val="tx1"/>
                </a:solidFill>
                <a:latin typeface="Times" panose="02020603050405020304" pitchFamily="18" charset="0"/>
              </a:defRPr>
            </a:lvl5pPr>
            <a:lvl6pPr marL="2489200" defTabSz="1016000" eaLnBrk="0" fontAlgn="base" hangingPunct="0">
              <a:spcBef>
                <a:spcPct val="0"/>
              </a:spcBef>
              <a:spcAft>
                <a:spcPct val="0"/>
              </a:spcAft>
              <a:defRPr sz="2400">
                <a:solidFill>
                  <a:schemeClr val="tx1"/>
                </a:solidFill>
                <a:latin typeface="Times" panose="02020603050405020304" pitchFamily="18" charset="0"/>
              </a:defRPr>
            </a:lvl6pPr>
            <a:lvl7pPr marL="2946400" defTabSz="1016000" eaLnBrk="0" fontAlgn="base" hangingPunct="0">
              <a:spcBef>
                <a:spcPct val="0"/>
              </a:spcBef>
              <a:spcAft>
                <a:spcPct val="0"/>
              </a:spcAft>
              <a:defRPr sz="2400">
                <a:solidFill>
                  <a:schemeClr val="tx1"/>
                </a:solidFill>
                <a:latin typeface="Times" panose="02020603050405020304" pitchFamily="18" charset="0"/>
              </a:defRPr>
            </a:lvl7pPr>
            <a:lvl8pPr marL="3403600" defTabSz="1016000" eaLnBrk="0" fontAlgn="base" hangingPunct="0">
              <a:spcBef>
                <a:spcPct val="0"/>
              </a:spcBef>
              <a:spcAft>
                <a:spcPct val="0"/>
              </a:spcAft>
              <a:defRPr sz="2400">
                <a:solidFill>
                  <a:schemeClr val="tx1"/>
                </a:solidFill>
                <a:latin typeface="Times" panose="02020603050405020304" pitchFamily="18" charset="0"/>
              </a:defRPr>
            </a:lvl8pPr>
            <a:lvl9pPr marL="3860800" defTabSz="10160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930" b="1" dirty="0">
                <a:latin typeface="Arial" panose="020B0604020202020204" pitchFamily="34" charset="0"/>
              </a:rPr>
              <a:t>Background:</a:t>
            </a:r>
          </a:p>
        </p:txBody>
      </p:sp>
      <p:sp>
        <p:nvSpPr>
          <p:cNvPr id="2174" name="Text Box 126"/>
          <p:cNvSpPr txBox="1">
            <a:spLocks noChangeArrowheads="1"/>
          </p:cNvSpPr>
          <p:nvPr/>
        </p:nvSpPr>
        <p:spPr bwMode="auto">
          <a:xfrm>
            <a:off x="0" y="722807"/>
            <a:ext cx="32537400" cy="2492990"/>
          </a:xfrm>
          <a:prstGeom prst="rect">
            <a:avLst/>
          </a:prstGeom>
          <a:noFill/>
          <a:ln>
            <a:noFill/>
          </a:ln>
          <a:effectLst/>
          <a:extLst/>
        </p:spPr>
        <p:txBody>
          <a:bodyPr wrap="square">
            <a:spAutoFit/>
          </a:bodyPr>
          <a:lstStyle/>
          <a:p>
            <a:pPr algn="ctr">
              <a:spcBef>
                <a:spcPct val="50000"/>
              </a:spcBef>
            </a:pPr>
            <a:r>
              <a:rPr lang="en-US" altLang="en-US" sz="7800" dirty="0">
                <a:latin typeface="Arial Black" panose="020B0A04020102020204" pitchFamily="34" charset="0"/>
              </a:rPr>
              <a:t>Characterization of the Protein-RNA Interactions that Nucleate the HIV-1 Virus Assembly</a:t>
            </a:r>
          </a:p>
        </p:txBody>
      </p:sp>
      <p:sp>
        <p:nvSpPr>
          <p:cNvPr id="58" name="Rectangle 2">
            <a:extLst>
              <a:ext uri="{FF2B5EF4-FFF2-40B4-BE49-F238E27FC236}">
                <a16:creationId xmlns:a16="http://schemas.microsoft.com/office/drawing/2014/main" id="{E19E370C-6985-4C5A-994D-B39F82F29CBB}"/>
              </a:ext>
            </a:extLst>
          </p:cNvPr>
          <p:cNvSpPr>
            <a:spLocks noChangeArrowheads="1"/>
          </p:cNvSpPr>
          <p:nvPr/>
        </p:nvSpPr>
        <p:spPr bwMode="auto">
          <a:xfrm>
            <a:off x="0" y="-386578"/>
            <a:ext cx="32917952" cy="3865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pic>
        <p:nvPicPr>
          <p:cNvPr id="29" name="Picture 28">
            <a:extLst>
              <a:ext uri="{FF2B5EF4-FFF2-40B4-BE49-F238E27FC236}">
                <a16:creationId xmlns:a16="http://schemas.microsoft.com/office/drawing/2014/main" id="{24F1E711-2BD8-4BCB-A6E4-207FDD6E96C7}"/>
              </a:ext>
            </a:extLst>
          </p:cNvPr>
          <p:cNvPicPr>
            <a:picLocks noChangeAspect="1"/>
          </p:cNvPicPr>
          <p:nvPr/>
        </p:nvPicPr>
        <p:blipFill>
          <a:blip r:embed="rId3"/>
          <a:stretch>
            <a:fillRect/>
          </a:stretch>
        </p:blipFill>
        <p:spPr>
          <a:xfrm>
            <a:off x="24206539" y="23821983"/>
            <a:ext cx="5986518" cy="4172207"/>
          </a:xfrm>
          <a:prstGeom prst="rect">
            <a:avLst/>
          </a:prstGeom>
        </p:spPr>
      </p:pic>
      <p:pic>
        <p:nvPicPr>
          <p:cNvPr id="2048" name="Picture 2047">
            <a:extLst>
              <a:ext uri="{FF2B5EF4-FFF2-40B4-BE49-F238E27FC236}">
                <a16:creationId xmlns:a16="http://schemas.microsoft.com/office/drawing/2014/main" id="{AFA21482-BA97-45AA-B40A-3EBE5C83E561}"/>
              </a:ext>
            </a:extLst>
          </p:cNvPr>
          <p:cNvPicPr>
            <a:picLocks noChangeAspect="1"/>
          </p:cNvPicPr>
          <p:nvPr/>
        </p:nvPicPr>
        <p:blipFill rotWithShape="1">
          <a:blip r:embed="rId4"/>
          <a:srcRect t="18056" b="8314"/>
          <a:stretch/>
        </p:blipFill>
        <p:spPr>
          <a:xfrm>
            <a:off x="580250" y="31135482"/>
            <a:ext cx="9464246" cy="4179053"/>
          </a:xfrm>
          <a:prstGeom prst="rect">
            <a:avLst/>
          </a:prstGeom>
        </p:spPr>
      </p:pic>
      <p:pic>
        <p:nvPicPr>
          <p:cNvPr id="2051" name="Picture 2050">
            <a:extLst>
              <a:ext uri="{FF2B5EF4-FFF2-40B4-BE49-F238E27FC236}">
                <a16:creationId xmlns:a16="http://schemas.microsoft.com/office/drawing/2014/main" id="{C8D663D8-76FB-49EC-A0D2-D4DB7EC6DBA2}"/>
              </a:ext>
            </a:extLst>
          </p:cNvPr>
          <p:cNvPicPr>
            <a:picLocks noChangeAspect="1"/>
          </p:cNvPicPr>
          <p:nvPr/>
        </p:nvPicPr>
        <p:blipFill>
          <a:blip r:embed="rId5"/>
          <a:stretch>
            <a:fillRect/>
          </a:stretch>
        </p:blipFill>
        <p:spPr>
          <a:xfrm>
            <a:off x="1377336" y="23892507"/>
            <a:ext cx="2514600" cy="6159713"/>
          </a:xfrm>
          <a:prstGeom prst="rect">
            <a:avLst/>
          </a:prstGeom>
        </p:spPr>
      </p:pic>
      <p:sp>
        <p:nvSpPr>
          <p:cNvPr id="86" name="Rectangle 85">
            <a:extLst>
              <a:ext uri="{FF2B5EF4-FFF2-40B4-BE49-F238E27FC236}">
                <a16:creationId xmlns:a16="http://schemas.microsoft.com/office/drawing/2014/main" id="{F656453E-B80B-4F57-A0D8-DC7FE9A90F4A}"/>
              </a:ext>
            </a:extLst>
          </p:cNvPr>
          <p:cNvSpPr/>
          <p:nvPr/>
        </p:nvSpPr>
        <p:spPr>
          <a:xfrm>
            <a:off x="4043583" y="24865041"/>
            <a:ext cx="6260872" cy="3416320"/>
          </a:xfrm>
          <a:prstGeom prst="rect">
            <a:avLst/>
          </a:prstGeom>
        </p:spPr>
        <p:txBody>
          <a:bodyPr wrap="square">
            <a:spAutoFit/>
          </a:bodyPr>
          <a:lstStyle/>
          <a:p>
            <a:r>
              <a:rPr lang="en-US" sz="2400" i="1" dirty="0"/>
              <a:t>Figure 2. Structure of the Gag polyprotein</a:t>
            </a:r>
            <a:r>
              <a:rPr lang="en-US" altLang="zh-CN" sz="2400" baseline="30000" dirty="0">
                <a:latin typeface="Calibri" panose="020F0502020204030204" pitchFamily="34" charset="0"/>
                <a:ea typeface="Calibri" panose="020F0502020204030204" pitchFamily="34" charset="0"/>
                <a:cs typeface="Times New Roman" panose="02020603050405020304" pitchFamily="18" charset="0"/>
              </a:rPr>
              <a:t>2</a:t>
            </a:r>
            <a:r>
              <a:rPr lang="en-US" altLang="zh-CN" sz="2400" i="1" dirty="0"/>
              <a:t>.</a:t>
            </a:r>
            <a:endParaRPr lang="en-US" sz="2400" i="1" dirty="0">
              <a:solidFill>
                <a:srgbClr val="FF0000"/>
              </a:solidFill>
            </a:endParaRPr>
          </a:p>
          <a:p>
            <a:endParaRPr lang="en-US" sz="2400" dirty="0"/>
          </a:p>
          <a:p>
            <a:r>
              <a:rPr lang="en-US" sz="2400" dirty="0"/>
              <a:t>CA domain: protein-protein interactions that result in the formation of the gag hexagonal lattice.</a:t>
            </a:r>
          </a:p>
          <a:p>
            <a:endParaRPr lang="en-US" sz="2400" dirty="0"/>
          </a:p>
          <a:p>
            <a:r>
              <a:rPr lang="en-US" sz="2400" dirty="0"/>
              <a:t>NC Domain: Two zinc finger structures that create two hydrophobic clefts that interact with exposed guanosines on the RNA genome.</a:t>
            </a:r>
          </a:p>
        </p:txBody>
      </p:sp>
      <p:pic>
        <p:nvPicPr>
          <p:cNvPr id="2055" name="Picture 2054">
            <a:extLst>
              <a:ext uri="{FF2B5EF4-FFF2-40B4-BE49-F238E27FC236}">
                <a16:creationId xmlns:a16="http://schemas.microsoft.com/office/drawing/2014/main" id="{BF5D1548-2378-4653-A4C3-397381C31F1B}"/>
              </a:ext>
            </a:extLst>
          </p:cNvPr>
          <p:cNvPicPr>
            <a:picLocks noChangeAspect="1"/>
          </p:cNvPicPr>
          <p:nvPr/>
        </p:nvPicPr>
        <p:blipFill rotWithShape="1">
          <a:blip r:embed="rId6"/>
          <a:srcRect b="5323"/>
          <a:stretch/>
        </p:blipFill>
        <p:spPr>
          <a:xfrm>
            <a:off x="762455" y="16150945"/>
            <a:ext cx="9493195" cy="5680650"/>
          </a:xfrm>
          <a:prstGeom prst="rect">
            <a:avLst/>
          </a:prstGeom>
        </p:spPr>
      </p:pic>
      <p:sp>
        <p:nvSpPr>
          <p:cNvPr id="89" name="Rectangle 88">
            <a:extLst>
              <a:ext uri="{FF2B5EF4-FFF2-40B4-BE49-F238E27FC236}">
                <a16:creationId xmlns:a16="http://schemas.microsoft.com/office/drawing/2014/main" id="{7EAD400A-385D-474C-AE42-AD65E0FA6F1C}"/>
              </a:ext>
            </a:extLst>
          </p:cNvPr>
          <p:cNvSpPr/>
          <p:nvPr/>
        </p:nvSpPr>
        <p:spPr>
          <a:xfrm>
            <a:off x="1465073" y="22256572"/>
            <a:ext cx="7573212" cy="461665"/>
          </a:xfrm>
          <a:prstGeom prst="rect">
            <a:avLst/>
          </a:prstGeom>
        </p:spPr>
        <p:txBody>
          <a:bodyPr wrap="square">
            <a:spAutoFit/>
          </a:bodyPr>
          <a:lstStyle/>
          <a:p>
            <a:r>
              <a:rPr lang="en-US" sz="2400" i="1" dirty="0"/>
              <a:t>Figure 1. HIV-1 Replication Cycle</a:t>
            </a:r>
            <a:r>
              <a:rPr lang="en-US" altLang="zh-CN" sz="2400" baseline="30000" dirty="0"/>
              <a:t>1</a:t>
            </a:r>
            <a:r>
              <a:rPr lang="en-US" sz="2400" i="1" dirty="0"/>
              <a:t>.</a:t>
            </a:r>
          </a:p>
        </p:txBody>
      </p:sp>
      <p:sp>
        <p:nvSpPr>
          <p:cNvPr id="90" name="Rectangle 89">
            <a:extLst>
              <a:ext uri="{FF2B5EF4-FFF2-40B4-BE49-F238E27FC236}">
                <a16:creationId xmlns:a16="http://schemas.microsoft.com/office/drawing/2014/main" id="{4593F6AD-B65A-42BF-838B-B2F531499141}"/>
              </a:ext>
            </a:extLst>
          </p:cNvPr>
          <p:cNvSpPr/>
          <p:nvPr/>
        </p:nvSpPr>
        <p:spPr>
          <a:xfrm>
            <a:off x="846110" y="35739512"/>
            <a:ext cx="9579613" cy="1938992"/>
          </a:xfrm>
          <a:prstGeom prst="rect">
            <a:avLst/>
          </a:prstGeom>
        </p:spPr>
        <p:txBody>
          <a:bodyPr wrap="square">
            <a:spAutoFit/>
          </a:bodyPr>
          <a:lstStyle/>
          <a:p>
            <a:r>
              <a:rPr lang="en-US" sz="2400" i="1" dirty="0"/>
              <a:t>Figure 3. Dimeric 5’-Leader</a:t>
            </a:r>
            <a:r>
              <a:rPr lang="en-US" altLang="zh-CN" sz="2400" baseline="30000" dirty="0">
                <a:latin typeface="Calibri" panose="020F0502020204030204" pitchFamily="34" charset="0"/>
                <a:ea typeface="Calibri" panose="020F0502020204030204" pitchFamily="34" charset="0"/>
                <a:cs typeface="Times New Roman" panose="02020603050405020304" pitchFamily="18" charset="0"/>
              </a:rPr>
              <a:t>3</a:t>
            </a:r>
            <a:r>
              <a:rPr lang="en-US" altLang="zh-CN" sz="2400" i="1" dirty="0"/>
              <a:t>.</a:t>
            </a:r>
            <a:endParaRPr lang="en-US" sz="2400" dirty="0"/>
          </a:p>
          <a:p>
            <a:endParaRPr lang="en-US" sz="2400" dirty="0"/>
          </a:p>
          <a:p>
            <a:r>
              <a:rPr lang="en-US" sz="2400" dirty="0"/>
              <a:t>Secondary structure of the dimeric 5’ UTR, highlighting it’s symmetrical conformation. The 5’-Leader is highly conserved and structured with different functions.</a:t>
            </a:r>
          </a:p>
        </p:txBody>
      </p:sp>
      <p:sp>
        <p:nvSpPr>
          <p:cNvPr id="91" name="Rectangle 90">
            <a:extLst>
              <a:ext uri="{FF2B5EF4-FFF2-40B4-BE49-F238E27FC236}">
                <a16:creationId xmlns:a16="http://schemas.microsoft.com/office/drawing/2014/main" id="{DFD40D20-E675-446D-917E-3F15C30B3DAC}"/>
              </a:ext>
            </a:extLst>
          </p:cNvPr>
          <p:cNvSpPr/>
          <p:nvPr/>
        </p:nvSpPr>
        <p:spPr>
          <a:xfrm>
            <a:off x="11580745" y="33523520"/>
            <a:ext cx="9192842" cy="3416320"/>
          </a:xfrm>
          <a:prstGeom prst="rect">
            <a:avLst/>
          </a:prstGeom>
        </p:spPr>
        <p:txBody>
          <a:bodyPr wrap="square">
            <a:spAutoFit/>
          </a:bodyPr>
          <a:lstStyle/>
          <a:p>
            <a:r>
              <a:rPr lang="en-US" sz="2400" i="1" dirty="0"/>
              <a:t>Figure 5. NC Binding Sites in the DIS Region.</a:t>
            </a:r>
            <a:endParaRPr lang="en-US" sz="2400" dirty="0"/>
          </a:p>
          <a:p>
            <a:endParaRPr lang="en-US" sz="2400" dirty="0"/>
          </a:p>
          <a:p>
            <a:r>
              <a:rPr lang="en-US" sz="2400" dirty="0"/>
              <a:t>a. NMR revealed unpaired and weakly paired guanosines in the DIS region which are potential NC binding sites.</a:t>
            </a:r>
          </a:p>
          <a:p>
            <a:endParaRPr lang="en-US" sz="2400" dirty="0"/>
          </a:p>
          <a:p>
            <a:r>
              <a:rPr lang="en-US" sz="2400" dirty="0"/>
              <a:t>b. An electrophoretic mobility shift assay (gel shift) estimated at least 5 binding sites in the DIS region.</a:t>
            </a:r>
          </a:p>
          <a:p>
            <a:endParaRPr lang="en-US" sz="2400" dirty="0"/>
          </a:p>
          <a:p>
            <a:r>
              <a:rPr lang="en-US" sz="2400" dirty="0"/>
              <a:t>c. ITC confirmed that there are 6 binding sites in the DIS region.</a:t>
            </a:r>
          </a:p>
        </p:txBody>
      </p:sp>
      <p:pic>
        <p:nvPicPr>
          <p:cNvPr id="2056" name="Picture 2055">
            <a:extLst>
              <a:ext uri="{FF2B5EF4-FFF2-40B4-BE49-F238E27FC236}">
                <a16:creationId xmlns:a16="http://schemas.microsoft.com/office/drawing/2014/main" id="{DEE08C39-FD53-4585-822E-EC78439CACC0}"/>
              </a:ext>
            </a:extLst>
          </p:cNvPr>
          <p:cNvPicPr>
            <a:picLocks noChangeAspect="1"/>
          </p:cNvPicPr>
          <p:nvPr/>
        </p:nvPicPr>
        <p:blipFill rotWithShape="1">
          <a:blip r:embed="rId7"/>
          <a:srcRect t="15084"/>
          <a:stretch/>
        </p:blipFill>
        <p:spPr>
          <a:xfrm>
            <a:off x="22689544" y="8117646"/>
            <a:ext cx="8849824" cy="5939765"/>
          </a:xfrm>
          <a:prstGeom prst="rect">
            <a:avLst/>
          </a:prstGeom>
        </p:spPr>
      </p:pic>
      <p:pic>
        <p:nvPicPr>
          <p:cNvPr id="2058" name="Picture 2057">
            <a:extLst>
              <a:ext uri="{FF2B5EF4-FFF2-40B4-BE49-F238E27FC236}">
                <a16:creationId xmlns:a16="http://schemas.microsoft.com/office/drawing/2014/main" id="{20D23691-1190-4D03-87EF-FCE2EB28CD3E}"/>
              </a:ext>
            </a:extLst>
          </p:cNvPr>
          <p:cNvPicPr>
            <a:picLocks noChangeAspect="1"/>
          </p:cNvPicPr>
          <p:nvPr/>
        </p:nvPicPr>
        <p:blipFill rotWithShape="1">
          <a:blip r:embed="rId8"/>
          <a:srcRect l="534" t="14248" r="-534" b="-999"/>
          <a:stretch/>
        </p:blipFill>
        <p:spPr>
          <a:xfrm>
            <a:off x="10992879" y="26274921"/>
            <a:ext cx="10427959" cy="6240174"/>
          </a:xfrm>
          <a:prstGeom prst="rect">
            <a:avLst/>
          </a:prstGeom>
        </p:spPr>
      </p:pic>
      <p:sp>
        <p:nvSpPr>
          <p:cNvPr id="95" name="Rectangle 94">
            <a:extLst>
              <a:ext uri="{FF2B5EF4-FFF2-40B4-BE49-F238E27FC236}">
                <a16:creationId xmlns:a16="http://schemas.microsoft.com/office/drawing/2014/main" id="{9F20ECC1-9374-47B9-9689-653DAD27A83A}"/>
              </a:ext>
            </a:extLst>
          </p:cNvPr>
          <p:cNvSpPr/>
          <p:nvPr/>
        </p:nvSpPr>
        <p:spPr>
          <a:xfrm>
            <a:off x="22115890" y="27989737"/>
            <a:ext cx="10218267" cy="1200329"/>
          </a:xfrm>
          <a:prstGeom prst="rect">
            <a:avLst/>
          </a:prstGeom>
        </p:spPr>
        <p:txBody>
          <a:bodyPr wrap="square">
            <a:spAutoFit/>
          </a:bodyPr>
          <a:lstStyle/>
          <a:p>
            <a:r>
              <a:rPr lang="en-US" sz="2400" i="1" dirty="0"/>
              <a:t>Figure 8. Proposed structure of Nucleation Complex.</a:t>
            </a:r>
          </a:p>
          <a:p>
            <a:endParaRPr lang="en-US" sz="2400" dirty="0"/>
          </a:p>
          <a:p>
            <a:r>
              <a:rPr lang="en-US" sz="2400" dirty="0"/>
              <a:t>We are currently working on structurally characterize this nucleation complex.</a:t>
            </a:r>
          </a:p>
        </p:txBody>
      </p:sp>
      <p:sp>
        <p:nvSpPr>
          <p:cNvPr id="96" name="Rectangle 95">
            <a:extLst>
              <a:ext uri="{FF2B5EF4-FFF2-40B4-BE49-F238E27FC236}">
                <a16:creationId xmlns:a16="http://schemas.microsoft.com/office/drawing/2014/main" id="{80B40C30-6DF6-466B-92A4-91A801FD5D2E}"/>
              </a:ext>
            </a:extLst>
          </p:cNvPr>
          <p:cNvSpPr/>
          <p:nvPr/>
        </p:nvSpPr>
        <p:spPr>
          <a:xfrm>
            <a:off x="22305787" y="14064222"/>
            <a:ext cx="9617335" cy="1569660"/>
          </a:xfrm>
          <a:prstGeom prst="rect">
            <a:avLst/>
          </a:prstGeom>
        </p:spPr>
        <p:txBody>
          <a:bodyPr wrap="square">
            <a:spAutoFit/>
          </a:bodyPr>
          <a:lstStyle/>
          <a:p>
            <a:r>
              <a:rPr lang="en-US" sz="2400" i="1" dirty="0"/>
              <a:t>Figure 6. NC Binding Sites in the Junction Region</a:t>
            </a:r>
            <a:endParaRPr lang="en-US" sz="2400" dirty="0"/>
          </a:p>
          <a:p>
            <a:endParaRPr lang="en-US" sz="2400" dirty="0"/>
          </a:p>
          <a:p>
            <a:r>
              <a:rPr lang="en-US" sz="2400" dirty="0"/>
              <a:t>a. Secondary structure of the junction region. b. Gel shift and c. ITC indicated that there are at least 5 binding sites within this region.</a:t>
            </a:r>
          </a:p>
        </p:txBody>
      </p:sp>
      <p:sp>
        <p:nvSpPr>
          <p:cNvPr id="97" name="Rectangle 96">
            <a:extLst>
              <a:ext uri="{FF2B5EF4-FFF2-40B4-BE49-F238E27FC236}">
                <a16:creationId xmlns:a16="http://schemas.microsoft.com/office/drawing/2014/main" id="{CFE86909-E36A-4BE1-AC79-4351E0366C82}"/>
              </a:ext>
            </a:extLst>
          </p:cNvPr>
          <p:cNvSpPr/>
          <p:nvPr/>
        </p:nvSpPr>
        <p:spPr>
          <a:xfrm>
            <a:off x="22305789" y="21214346"/>
            <a:ext cx="9928782" cy="1569660"/>
          </a:xfrm>
          <a:prstGeom prst="rect">
            <a:avLst/>
          </a:prstGeom>
        </p:spPr>
        <p:txBody>
          <a:bodyPr wrap="square">
            <a:spAutoFit/>
          </a:bodyPr>
          <a:lstStyle/>
          <a:p>
            <a:r>
              <a:rPr lang="en-US" sz="2400" i="1" dirty="0"/>
              <a:t>Figure 7. 5’-Leader and CES promote the formation of CA hexamer</a:t>
            </a:r>
            <a:endParaRPr lang="en-US" sz="2400" dirty="0"/>
          </a:p>
          <a:p>
            <a:endParaRPr lang="en-US" sz="2400" dirty="0"/>
          </a:p>
          <a:p>
            <a:r>
              <a:rPr lang="en-US" sz="2400" dirty="0"/>
              <a:t>a. A chemical crosslinking and b. negative-stain EM was performed to prove the formation of hexamers (c.).</a:t>
            </a:r>
          </a:p>
        </p:txBody>
      </p:sp>
      <p:pic>
        <p:nvPicPr>
          <p:cNvPr id="2059" name="Picture 2058">
            <a:extLst>
              <a:ext uri="{FF2B5EF4-FFF2-40B4-BE49-F238E27FC236}">
                <a16:creationId xmlns:a16="http://schemas.microsoft.com/office/drawing/2014/main" id="{E0FF00E6-8078-44FB-A99E-CF4947BE02D1}"/>
              </a:ext>
            </a:extLst>
          </p:cNvPr>
          <p:cNvPicPr>
            <a:picLocks noChangeAspect="1"/>
          </p:cNvPicPr>
          <p:nvPr/>
        </p:nvPicPr>
        <p:blipFill rotWithShape="1">
          <a:blip r:embed="rId9"/>
          <a:srcRect t="11359"/>
          <a:stretch/>
        </p:blipFill>
        <p:spPr>
          <a:xfrm>
            <a:off x="22305788" y="15999445"/>
            <a:ext cx="9617335" cy="5121208"/>
          </a:xfrm>
          <a:prstGeom prst="rect">
            <a:avLst/>
          </a:prstGeom>
        </p:spPr>
      </p:pic>
      <p:sp>
        <p:nvSpPr>
          <p:cNvPr id="35" name="Rectangle 34">
            <a:extLst>
              <a:ext uri="{FF2B5EF4-FFF2-40B4-BE49-F238E27FC236}">
                <a16:creationId xmlns:a16="http://schemas.microsoft.com/office/drawing/2014/main" id="{D1B9613D-854B-4A4A-BFE0-6801314D604C}"/>
              </a:ext>
            </a:extLst>
          </p:cNvPr>
          <p:cNvSpPr/>
          <p:nvPr/>
        </p:nvSpPr>
        <p:spPr>
          <a:xfrm>
            <a:off x="11163078" y="14647127"/>
            <a:ext cx="9857609" cy="1938992"/>
          </a:xfrm>
          <a:prstGeom prst="rect">
            <a:avLst/>
          </a:prstGeom>
        </p:spPr>
        <p:txBody>
          <a:bodyPr wrap="square">
            <a:spAutoFit/>
          </a:bodyPr>
          <a:lstStyle/>
          <a:p>
            <a:r>
              <a:rPr lang="en-US" sz="2400" i="1" dirty="0"/>
              <a:t>Figure 4. Core </a:t>
            </a:r>
            <a:r>
              <a:rPr lang="en-US" sz="2400" i="1" dirty="0" err="1"/>
              <a:t>Encapsidation</a:t>
            </a:r>
            <a:r>
              <a:rPr lang="en-US" sz="2400" i="1" dirty="0"/>
              <a:t> Signal (CES)</a:t>
            </a:r>
            <a:r>
              <a:rPr lang="en-US" altLang="zh-CN" sz="2400" baseline="30000" dirty="0">
                <a:latin typeface="Calibri" panose="020F0502020204030204" pitchFamily="34" charset="0"/>
                <a:ea typeface="Calibri" panose="020F0502020204030204" pitchFamily="34" charset="0"/>
                <a:cs typeface="Times New Roman" panose="02020603050405020304" pitchFamily="18" charset="0"/>
              </a:rPr>
              <a:t> 4</a:t>
            </a:r>
            <a:r>
              <a:rPr lang="en-US" altLang="zh-CN" sz="2400" i="1" dirty="0"/>
              <a:t>.</a:t>
            </a:r>
            <a:endParaRPr lang="en-US" sz="2400" dirty="0"/>
          </a:p>
          <a:p>
            <a:endParaRPr lang="en-US" sz="2400" dirty="0"/>
          </a:p>
          <a:p>
            <a:r>
              <a:rPr lang="en-US" sz="2400" dirty="0"/>
              <a:t>Previous studies in the lab have found that the TAR, </a:t>
            </a:r>
            <a:r>
              <a:rPr lang="en-US" sz="2400" dirty="0" err="1"/>
              <a:t>PolyA</a:t>
            </a:r>
            <a:r>
              <a:rPr lang="en-US" sz="2400" dirty="0"/>
              <a:t>, and PBS regions were not needed for Gag binding or genome packaging. It was then confirmed that this is the minimal region for genome packaging.</a:t>
            </a:r>
          </a:p>
        </p:txBody>
      </p:sp>
      <p:pic>
        <p:nvPicPr>
          <p:cNvPr id="5" name="Picture 4">
            <a:extLst>
              <a:ext uri="{FF2B5EF4-FFF2-40B4-BE49-F238E27FC236}">
                <a16:creationId xmlns:a16="http://schemas.microsoft.com/office/drawing/2014/main" id="{84BD8729-838C-403A-9CF3-13372D5E3790}"/>
              </a:ext>
            </a:extLst>
          </p:cNvPr>
          <p:cNvPicPr>
            <a:picLocks noChangeAspect="1"/>
          </p:cNvPicPr>
          <p:nvPr/>
        </p:nvPicPr>
        <p:blipFill>
          <a:blip r:embed="rId10"/>
          <a:stretch>
            <a:fillRect/>
          </a:stretch>
        </p:blipFill>
        <p:spPr>
          <a:xfrm>
            <a:off x="11133480" y="7972612"/>
            <a:ext cx="9966489" cy="6464484"/>
          </a:xfrm>
          <a:prstGeom prst="rect">
            <a:avLst/>
          </a:prstGeom>
        </p:spPr>
      </p:pic>
      <p:sp>
        <p:nvSpPr>
          <p:cNvPr id="6" name="TextBox 5">
            <a:extLst>
              <a:ext uri="{FF2B5EF4-FFF2-40B4-BE49-F238E27FC236}">
                <a16:creationId xmlns:a16="http://schemas.microsoft.com/office/drawing/2014/main" id="{7864CBDE-E370-458D-B9ED-36E7B52FCC28}"/>
              </a:ext>
            </a:extLst>
          </p:cNvPr>
          <p:cNvSpPr txBox="1"/>
          <p:nvPr/>
        </p:nvSpPr>
        <p:spPr>
          <a:xfrm>
            <a:off x="11542645" y="26414652"/>
            <a:ext cx="533400" cy="492443"/>
          </a:xfrm>
          <a:prstGeom prst="rect">
            <a:avLst/>
          </a:prstGeom>
          <a:noFill/>
        </p:spPr>
        <p:txBody>
          <a:bodyPr wrap="square" rtlCol="0">
            <a:spAutoFit/>
          </a:bodyPr>
          <a:lstStyle/>
          <a:p>
            <a:r>
              <a:rPr lang="en-US" sz="2600" dirty="0"/>
              <a:t>a.</a:t>
            </a:r>
          </a:p>
        </p:txBody>
      </p:sp>
      <p:sp>
        <p:nvSpPr>
          <p:cNvPr id="41" name="TextBox 40">
            <a:extLst>
              <a:ext uri="{FF2B5EF4-FFF2-40B4-BE49-F238E27FC236}">
                <a16:creationId xmlns:a16="http://schemas.microsoft.com/office/drawing/2014/main" id="{496C130B-ABD1-4701-A920-5028670EE3B2}"/>
              </a:ext>
            </a:extLst>
          </p:cNvPr>
          <p:cNvSpPr txBox="1"/>
          <p:nvPr/>
        </p:nvSpPr>
        <p:spPr>
          <a:xfrm>
            <a:off x="11542645" y="29939745"/>
            <a:ext cx="533400" cy="492443"/>
          </a:xfrm>
          <a:prstGeom prst="rect">
            <a:avLst/>
          </a:prstGeom>
          <a:noFill/>
        </p:spPr>
        <p:txBody>
          <a:bodyPr wrap="square" rtlCol="0">
            <a:spAutoFit/>
          </a:bodyPr>
          <a:lstStyle/>
          <a:p>
            <a:r>
              <a:rPr lang="en-US" sz="2600" dirty="0"/>
              <a:t>b.</a:t>
            </a:r>
          </a:p>
        </p:txBody>
      </p:sp>
      <p:sp>
        <p:nvSpPr>
          <p:cNvPr id="42" name="TextBox 41">
            <a:extLst>
              <a:ext uri="{FF2B5EF4-FFF2-40B4-BE49-F238E27FC236}">
                <a16:creationId xmlns:a16="http://schemas.microsoft.com/office/drawing/2014/main" id="{318856D5-39F6-4C2A-98AB-70F8721AE6A6}"/>
              </a:ext>
            </a:extLst>
          </p:cNvPr>
          <p:cNvSpPr txBox="1"/>
          <p:nvPr/>
        </p:nvSpPr>
        <p:spPr>
          <a:xfrm>
            <a:off x="17526000" y="26414652"/>
            <a:ext cx="533400" cy="492443"/>
          </a:xfrm>
          <a:prstGeom prst="rect">
            <a:avLst/>
          </a:prstGeom>
          <a:noFill/>
        </p:spPr>
        <p:txBody>
          <a:bodyPr wrap="square" rtlCol="0">
            <a:spAutoFit/>
          </a:bodyPr>
          <a:lstStyle/>
          <a:p>
            <a:r>
              <a:rPr lang="en-US" sz="2600" dirty="0"/>
              <a:t>c.</a:t>
            </a:r>
          </a:p>
        </p:txBody>
      </p:sp>
      <p:sp>
        <p:nvSpPr>
          <p:cNvPr id="43" name="TextBox 42">
            <a:extLst>
              <a:ext uri="{FF2B5EF4-FFF2-40B4-BE49-F238E27FC236}">
                <a16:creationId xmlns:a16="http://schemas.microsoft.com/office/drawing/2014/main" id="{1443AF01-0EDC-4794-AF51-48F09BCE18F0}"/>
              </a:ext>
            </a:extLst>
          </p:cNvPr>
          <p:cNvSpPr txBox="1"/>
          <p:nvPr/>
        </p:nvSpPr>
        <p:spPr>
          <a:xfrm>
            <a:off x="22422844" y="8225904"/>
            <a:ext cx="533400" cy="492443"/>
          </a:xfrm>
          <a:prstGeom prst="rect">
            <a:avLst/>
          </a:prstGeom>
          <a:noFill/>
        </p:spPr>
        <p:txBody>
          <a:bodyPr wrap="square" rtlCol="0">
            <a:spAutoFit/>
          </a:bodyPr>
          <a:lstStyle/>
          <a:p>
            <a:r>
              <a:rPr lang="en-US" sz="2600" dirty="0"/>
              <a:t>a.</a:t>
            </a:r>
          </a:p>
        </p:txBody>
      </p:sp>
      <p:sp>
        <p:nvSpPr>
          <p:cNvPr id="44" name="TextBox 43">
            <a:extLst>
              <a:ext uri="{FF2B5EF4-FFF2-40B4-BE49-F238E27FC236}">
                <a16:creationId xmlns:a16="http://schemas.microsoft.com/office/drawing/2014/main" id="{05D2D04A-9F43-480C-BA50-653634470C4B}"/>
              </a:ext>
            </a:extLst>
          </p:cNvPr>
          <p:cNvSpPr txBox="1"/>
          <p:nvPr/>
        </p:nvSpPr>
        <p:spPr>
          <a:xfrm>
            <a:off x="27309274" y="8225904"/>
            <a:ext cx="533400" cy="492443"/>
          </a:xfrm>
          <a:prstGeom prst="rect">
            <a:avLst/>
          </a:prstGeom>
          <a:noFill/>
        </p:spPr>
        <p:txBody>
          <a:bodyPr wrap="square" rtlCol="0">
            <a:spAutoFit/>
          </a:bodyPr>
          <a:lstStyle/>
          <a:p>
            <a:r>
              <a:rPr lang="en-US" sz="2600" dirty="0"/>
              <a:t>b.</a:t>
            </a:r>
          </a:p>
        </p:txBody>
      </p:sp>
      <p:sp>
        <p:nvSpPr>
          <p:cNvPr id="45" name="TextBox 44">
            <a:extLst>
              <a:ext uri="{FF2B5EF4-FFF2-40B4-BE49-F238E27FC236}">
                <a16:creationId xmlns:a16="http://schemas.microsoft.com/office/drawing/2014/main" id="{294B2E60-236C-4422-98D7-C1961F16A406}"/>
              </a:ext>
            </a:extLst>
          </p:cNvPr>
          <p:cNvSpPr txBox="1"/>
          <p:nvPr/>
        </p:nvSpPr>
        <p:spPr>
          <a:xfrm>
            <a:off x="27309274" y="10753132"/>
            <a:ext cx="533400" cy="492443"/>
          </a:xfrm>
          <a:prstGeom prst="rect">
            <a:avLst/>
          </a:prstGeom>
          <a:noFill/>
        </p:spPr>
        <p:txBody>
          <a:bodyPr wrap="square" rtlCol="0">
            <a:spAutoFit/>
          </a:bodyPr>
          <a:lstStyle/>
          <a:p>
            <a:r>
              <a:rPr lang="en-US" sz="2600" dirty="0"/>
              <a:t>c.</a:t>
            </a:r>
          </a:p>
        </p:txBody>
      </p:sp>
      <p:sp>
        <p:nvSpPr>
          <p:cNvPr id="46" name="TextBox 45">
            <a:extLst>
              <a:ext uri="{FF2B5EF4-FFF2-40B4-BE49-F238E27FC236}">
                <a16:creationId xmlns:a16="http://schemas.microsoft.com/office/drawing/2014/main" id="{64B12F91-F4B4-43BE-9E9F-5892DDF6AAE5}"/>
              </a:ext>
            </a:extLst>
          </p:cNvPr>
          <p:cNvSpPr txBox="1"/>
          <p:nvPr/>
        </p:nvSpPr>
        <p:spPr>
          <a:xfrm>
            <a:off x="22156144" y="16302192"/>
            <a:ext cx="533400" cy="492443"/>
          </a:xfrm>
          <a:prstGeom prst="rect">
            <a:avLst/>
          </a:prstGeom>
          <a:noFill/>
        </p:spPr>
        <p:txBody>
          <a:bodyPr wrap="square" rtlCol="0">
            <a:spAutoFit/>
          </a:bodyPr>
          <a:lstStyle/>
          <a:p>
            <a:r>
              <a:rPr lang="en-US" sz="2600" dirty="0"/>
              <a:t>a.</a:t>
            </a:r>
          </a:p>
        </p:txBody>
      </p:sp>
      <p:sp>
        <p:nvSpPr>
          <p:cNvPr id="47" name="TextBox 46">
            <a:extLst>
              <a:ext uri="{FF2B5EF4-FFF2-40B4-BE49-F238E27FC236}">
                <a16:creationId xmlns:a16="http://schemas.microsoft.com/office/drawing/2014/main" id="{3CAB1004-F326-4DAC-98A9-77F05D7D32EF}"/>
              </a:ext>
            </a:extLst>
          </p:cNvPr>
          <p:cNvSpPr txBox="1"/>
          <p:nvPr/>
        </p:nvSpPr>
        <p:spPr>
          <a:xfrm>
            <a:off x="26984430" y="16339897"/>
            <a:ext cx="533400" cy="492443"/>
          </a:xfrm>
          <a:prstGeom prst="rect">
            <a:avLst/>
          </a:prstGeom>
          <a:noFill/>
        </p:spPr>
        <p:txBody>
          <a:bodyPr wrap="square" rtlCol="0">
            <a:spAutoFit/>
          </a:bodyPr>
          <a:lstStyle/>
          <a:p>
            <a:r>
              <a:rPr lang="en-US" sz="2600" dirty="0"/>
              <a:t>b.</a:t>
            </a:r>
          </a:p>
        </p:txBody>
      </p:sp>
      <p:sp>
        <p:nvSpPr>
          <p:cNvPr id="48" name="TextBox 47">
            <a:extLst>
              <a:ext uri="{FF2B5EF4-FFF2-40B4-BE49-F238E27FC236}">
                <a16:creationId xmlns:a16="http://schemas.microsoft.com/office/drawing/2014/main" id="{9B34E053-0BC6-489C-858E-8F52FE13074E}"/>
              </a:ext>
            </a:extLst>
          </p:cNvPr>
          <p:cNvSpPr txBox="1"/>
          <p:nvPr/>
        </p:nvSpPr>
        <p:spPr>
          <a:xfrm>
            <a:off x="22156144" y="19667227"/>
            <a:ext cx="533400" cy="492443"/>
          </a:xfrm>
          <a:prstGeom prst="rect">
            <a:avLst/>
          </a:prstGeom>
          <a:noFill/>
        </p:spPr>
        <p:txBody>
          <a:bodyPr wrap="square" rtlCol="0">
            <a:spAutoFit/>
          </a:bodyPr>
          <a:lstStyle/>
          <a:p>
            <a:r>
              <a:rPr lang="en-US" sz="2600" dirty="0"/>
              <a:t>c.</a:t>
            </a:r>
          </a:p>
        </p:txBody>
      </p:sp>
      <p:pic>
        <p:nvPicPr>
          <p:cNvPr id="2" name="Picture 1">
            <a:extLst>
              <a:ext uri="{FF2B5EF4-FFF2-40B4-BE49-F238E27FC236}">
                <a16:creationId xmlns:a16="http://schemas.microsoft.com/office/drawing/2014/main" id="{7DCBB972-EBDA-4C82-9BC8-AB047F037C5B}"/>
              </a:ext>
            </a:extLst>
          </p:cNvPr>
          <p:cNvPicPr>
            <a:picLocks noChangeAspect="1"/>
          </p:cNvPicPr>
          <p:nvPr/>
        </p:nvPicPr>
        <p:blipFill>
          <a:blip r:embed="rId11"/>
          <a:stretch>
            <a:fillRect/>
          </a:stretch>
        </p:blipFill>
        <p:spPr>
          <a:xfrm>
            <a:off x="29458524" y="12950111"/>
            <a:ext cx="1652159" cy="518205"/>
          </a:xfrm>
          <a:prstGeom prst="rect">
            <a:avLst/>
          </a:prstGeom>
        </p:spPr>
      </p:pic>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40410</TotalTime>
  <Words>1146</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等线</vt:lpstr>
      <vt:lpstr>Arial</vt:lpstr>
      <vt:lpstr>Arial Black</vt:lpstr>
      <vt:lpstr>Calibri</vt:lpstr>
      <vt:lpstr>Calibri Light</vt:lpstr>
      <vt:lpstr>Cambria Math</vt:lpstr>
      <vt:lpstr>Times</vt:lpstr>
      <vt:lpstr>Times New Roman</vt:lpstr>
      <vt:lpstr>Blank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 Center</dc:creator>
  <cp:lastModifiedBy>Ciairra Riley</cp:lastModifiedBy>
  <cp:revision>413</cp:revision>
  <cp:lastPrinted>2001-08-01T02:48:55Z</cp:lastPrinted>
  <dcterms:created xsi:type="dcterms:W3CDTF">2001-07-30T02:35:00Z</dcterms:created>
  <dcterms:modified xsi:type="dcterms:W3CDTF">2018-08-11T01:39:37Z</dcterms:modified>
</cp:coreProperties>
</file>